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charts/colors21.xml" ContentType="application/vnd.ms-office.chartcolorstyle+xml"/>
  <Override PartName="/ppt/charts/colors22.xml" ContentType="application/vnd.ms-office.chartcolorstyle+xml"/>
  <Override PartName="/ppt/charts/style22.xml" ContentType="application/vnd.ms-office.chartstyle+xml"/>
  <Override PartName="/ppt/commentAuthors.xml" ContentType="application/vnd.openxmlformats-officedocument.presentationml.commentAuthors+xml"/>
  <Override PartName="/ppt/charts/style21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2.xml" ContentType="application/vnd.openxmlformats-officedocument.drawingml.chart+xml"/>
  <Override PartName="/ppt/charts/style19.xml" ContentType="application/vnd.ms-office.chartstyle+xml"/>
  <Override PartName="/ppt/charts/chart20.xml" ContentType="application/vnd.openxmlformats-officedocument.drawingml.chart+xml"/>
  <Override PartName="/ppt/charts/chart23.xml" ContentType="application/vnd.openxmlformats-officedocument.drawingml.char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harts/style1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style8.xml" ContentType="application/vnd.ms-office.chartstyle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colors12.xml" ContentType="application/vnd.ms-office.chartcolorstyle+xml"/>
  <Override PartName="/ppt/charts/style12.xml" ContentType="application/vnd.ms-office.chartstyle+xml"/>
  <Override PartName="/ppt/charts/chart13.xml" ContentType="application/vnd.openxmlformats-officedocument.drawingml.chart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7.xml" ContentType="application/vnd.openxmlformats-officedocument.drawingml.chart+xml"/>
  <Override PartName="/ppt/charts/chart6.xml" ContentType="application/vnd.openxmlformats-officedocument.drawingml.char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style4.xml" ContentType="application/vnd.ms-office.chartstyle+xml"/>
  <Override PartName="/ppt/charts/chart4.xml" ContentType="application/vnd.openxmlformats-officedocument.drawingml.chart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olors18.xml" ContentType="application/vnd.ms-office.chartcolorstyle+xml"/>
  <Override PartName="/ppt/charts/style14.xml" ContentType="application/vnd.ms-office.chartstyle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colors14.xml" ContentType="application/vnd.ms-office.chartcolorstyle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555" r:id="rId2"/>
    <p:sldId id="647" r:id="rId3"/>
    <p:sldId id="648" r:id="rId4"/>
    <p:sldId id="649" r:id="rId5"/>
    <p:sldId id="650" r:id="rId6"/>
    <p:sldId id="651" r:id="rId7"/>
    <p:sldId id="652" r:id="rId8"/>
    <p:sldId id="653" r:id="rId9"/>
    <p:sldId id="654" r:id="rId10"/>
    <p:sldId id="655" r:id="rId11"/>
    <p:sldId id="565" r:id="rId12"/>
    <p:sldId id="597" r:id="rId13"/>
    <p:sldId id="599" r:id="rId14"/>
    <p:sldId id="600" r:id="rId15"/>
    <p:sldId id="571" r:id="rId16"/>
    <p:sldId id="656" r:id="rId17"/>
    <p:sldId id="569" r:id="rId18"/>
    <p:sldId id="573" r:id="rId19"/>
    <p:sldId id="661" r:id="rId20"/>
    <p:sldId id="657" r:id="rId21"/>
    <p:sldId id="658" r:id="rId22"/>
    <p:sldId id="659" r:id="rId23"/>
    <p:sldId id="660" r:id="rId24"/>
    <p:sldId id="662" r:id="rId25"/>
    <p:sldId id="430" r:id="rId26"/>
  </p:sldIdLst>
  <p:sldSz cx="12190413" cy="6859588"/>
  <p:notesSz cx="6797675" cy="9872663"/>
  <p:defaultTextStyle>
    <a:defPPr>
      <a:defRPr lang="ru-RU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1526" userDrawn="1">
          <p15:clr>
            <a:srgbClr val="A4A3A4"/>
          </p15:clr>
        </p15:guide>
        <p15:guide id="5" orient="horz" pos="3567" userDrawn="1">
          <p15:clr>
            <a:srgbClr val="A4A3A4"/>
          </p15:clr>
        </p15:guide>
        <p15:guide id="6" orient="horz" pos="709" userDrawn="1">
          <p15:clr>
            <a:srgbClr val="A4A3A4"/>
          </p15:clr>
        </p15:guide>
        <p15:guide id="7" orient="horz" pos="184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Журавлёва Галина Борисовна" initials="ЖГБ" lastIdx="1" clrIdx="0">
    <p:extLst>
      <p:ext uri="{19B8F6BF-5375-455C-9EA6-DF929625EA0E}">
        <p15:presenceInfo xmlns:p15="http://schemas.microsoft.com/office/powerpoint/2012/main" userId="S-1-5-21-2937443172-3269766138-259471830-54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F6D"/>
    <a:srgbClr val="B39F0D"/>
    <a:srgbClr val="A6A6E8"/>
    <a:srgbClr val="753090"/>
    <a:srgbClr val="0093A7"/>
    <a:srgbClr val="88BCDC"/>
    <a:srgbClr val="C5D2C2"/>
    <a:srgbClr val="598600"/>
    <a:srgbClr val="CA853A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51" autoAdjust="0"/>
    <p:restoredTop sz="94707" autoAdjust="0"/>
  </p:normalViewPr>
  <p:slideViewPr>
    <p:cSldViewPr>
      <p:cViewPr varScale="1">
        <p:scale>
          <a:sx n="61" d="100"/>
          <a:sy n="61" d="100"/>
        </p:scale>
        <p:origin x="72" y="1134"/>
      </p:cViewPr>
      <p:guideLst>
        <p:guide pos="1526"/>
        <p:guide orient="horz" pos="3567"/>
        <p:guide orient="horz" pos="709"/>
        <p:guide orient="horz" pos="18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4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1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1.xlsx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713168373475335E-3"/>
          <c:y val="0.23119639894792474"/>
          <c:w val="0.98535359745005424"/>
          <c:h val="0.4973748878214601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rgbClr val="0093A7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rgbClr val="0093A7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1372272893856192E-2"/>
                  <c:y val="-0.2513593997474618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636-400E-BADA-2229D5FF1939}"/>
                </c:ext>
              </c:extLst>
            </c:dLbl>
            <c:dLbl>
              <c:idx val="1"/>
              <c:layout>
                <c:manualLayout>
                  <c:x val="-4.1372272893856192E-2"/>
                  <c:y val="-0.2578961759226573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636-400E-BADA-2229D5FF1939}"/>
                </c:ext>
              </c:extLst>
            </c:dLbl>
            <c:dLbl>
              <c:idx val="5"/>
              <c:layout>
                <c:manualLayout>
                  <c:x val="-4.3089213560422543E-2"/>
                  <c:y val="-0.2561229924155085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DB1-4213-A4BE-A9AF446D35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0093A7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24.007000000000001</c:v>
                </c:pt>
                <c:pt idx="1">
                  <c:v>24.539000000000001</c:v>
                </c:pt>
                <c:pt idx="2">
                  <c:v>24.3</c:v>
                </c:pt>
                <c:pt idx="3">
                  <c:v>24.9</c:v>
                </c:pt>
                <c:pt idx="4">
                  <c:v>25.3</c:v>
                </c:pt>
                <c:pt idx="5">
                  <c:v>25.6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A4-476F-9D51-8F11E64DE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6405432"/>
        <c:axId val="966399944"/>
      </c:lineChart>
      <c:catAx>
        <c:axId val="9664054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66399944"/>
        <c:crosses val="autoZero"/>
        <c:auto val="1"/>
        <c:lblAlgn val="ctr"/>
        <c:lblOffset val="100"/>
        <c:noMultiLvlLbl val="0"/>
      </c:catAx>
      <c:valAx>
        <c:axId val="966399944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9664054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862051065151308E-2"/>
          <c:y val="0.13608441654630968"/>
          <c:w val="0.9631379782091396"/>
          <c:h val="0.7718000632542536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chemeClr val="accent2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3.8340415283975568E-2"/>
                  <c:y val="-0.1187860691390314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accent2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115582029134219E-2"/>
                      <c:h val="0.144132190729342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C40-448F-B01E-E72F944069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2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Лист1!$A$3:$A$9</c:f>
              <c:numCache>
                <c:formatCode>General</c:formatCod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Лист1!$B$3:$B$9</c:f>
              <c:numCache>
                <c:formatCode>#,##0.0</c:formatCode>
                <c:ptCount val="7"/>
                <c:pt idx="0">
                  <c:v>17.79</c:v>
                </c:pt>
                <c:pt idx="1">
                  <c:v>35.71</c:v>
                </c:pt>
                <c:pt idx="2">
                  <c:v>20</c:v>
                </c:pt>
                <c:pt idx="3">
                  <c:v>24</c:v>
                </c:pt>
                <c:pt idx="4">
                  <c:v>24</c:v>
                </c:pt>
                <c:pt idx="5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A4-476F-9D51-8F11E64DE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6406608"/>
        <c:axId val="966398768"/>
      </c:lineChart>
      <c:catAx>
        <c:axId val="9664066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66398768"/>
        <c:crosses val="autoZero"/>
        <c:auto val="1"/>
        <c:lblAlgn val="ctr"/>
        <c:lblOffset val="100"/>
        <c:noMultiLvlLbl val="0"/>
      </c:catAx>
      <c:valAx>
        <c:axId val="966398768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96640660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03139353942978E-3"/>
          <c:y val="0.22491839727875126"/>
          <c:w val="0.96435932100962596"/>
          <c:h val="0.614370340653334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rgbClr val="0093A7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rgbClr val="0093A7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7905377817185219E-2"/>
                  <c:y val="-0.25558757735454629"/>
                </c:manualLayout>
              </c:layout>
              <c:tx>
                <c:rich>
                  <a:bodyPr/>
                  <a:lstStyle/>
                  <a:p>
                    <a:fld id="{31EB2BC9-5BAC-44BA-A922-4A8A7D01BC71}" type="VALUE">
                      <a:rPr lang="en-US" sz="2400" b="0" i="0" u="none" strike="noStrike" kern="1200" baseline="0">
                        <a:solidFill>
                          <a:srgbClr val="0093A7"/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393-439C-88BC-ADAE4493403C}"/>
                </c:ext>
              </c:extLst>
            </c:dLbl>
            <c:dLbl>
              <c:idx val="1"/>
              <c:layout>
                <c:manualLayout>
                  <c:x val="-3.7905377817185254E-2"/>
                  <c:y val="-0.27477044750464091"/>
                </c:manualLayout>
              </c:layout>
              <c:tx>
                <c:rich>
                  <a:bodyPr/>
                  <a:lstStyle/>
                  <a:p>
                    <a:fld id="{FCD846ED-3522-40CC-954C-B84FB1FBEEFD}" type="VALUE">
                      <a:rPr lang="en-US" sz="2400" b="0" i="0" u="none" strike="noStrike" kern="1200" baseline="0">
                        <a:solidFill>
                          <a:srgbClr val="0093A7"/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393-439C-88BC-ADAE4493403C}"/>
                </c:ext>
              </c:extLst>
            </c:dLbl>
            <c:dLbl>
              <c:idx val="2"/>
              <c:layout>
                <c:manualLayout>
                  <c:x val="-4.3522234259887611E-2"/>
                  <c:y val="-0.25558757735454629"/>
                </c:manualLayout>
              </c:layout>
              <c:tx>
                <c:rich>
                  <a:bodyPr/>
                  <a:lstStyle/>
                  <a:p>
                    <a:fld id="{85114D5F-23E5-4A05-BB72-B65D8BFD6C6A}" type="VALUE">
                      <a:rPr lang="en-US" sz="2400" b="0" i="0" u="none" strike="noStrike" kern="1200" baseline="0">
                        <a:solidFill>
                          <a:srgbClr val="0093A7"/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393-439C-88BC-ADAE4493403C}"/>
                </c:ext>
              </c:extLst>
            </c:dLbl>
            <c:dLbl>
              <c:idx val="3"/>
              <c:layout>
                <c:manualLayout>
                  <c:x val="-3.9244606317123815E-2"/>
                  <c:y val="-0.26903926351016422"/>
                </c:manualLayout>
              </c:layout>
              <c:tx>
                <c:rich>
                  <a:bodyPr/>
                  <a:lstStyle/>
                  <a:p>
                    <a:fld id="{CED7E462-C0E5-4887-AECA-4C8EA9A785FE}" type="VALUE">
                      <a:rPr lang="en-US" sz="2400" b="0" i="0" u="none" strike="noStrike" kern="1200" baseline="0">
                        <a:solidFill>
                          <a:srgbClr val="0093A7"/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764-4BE0-A628-582D4770D2A8}"/>
                </c:ext>
              </c:extLst>
            </c:dLbl>
            <c:dLbl>
              <c:idx val="4"/>
              <c:layout>
                <c:manualLayout>
                  <c:x val="-4.4783240644882427E-2"/>
                  <c:y val="-0.233947185178136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rgbClr val="0093A7"/>
                        </a:solidFill>
                        <a:latin typeface="Bebas Neue Bold" panose="020B0606020202050201" pitchFamily="34" charset="-52"/>
                        <a:ea typeface="+mn-ea"/>
                        <a:cs typeface="+mn-cs"/>
                      </a:defRPr>
                    </a:pPr>
                    <a:fld id="{D0A6760C-F876-4084-9C65-28AB9A3C970D}" type="VALUE">
                      <a:rPr lang="en-US" sz="2400" b="0" i="0" u="none" strike="noStrike" kern="1200" baseline="0">
                        <a:solidFill>
                          <a:srgbClr val="0093A7"/>
                        </a:solidFill>
                        <a:latin typeface="+mj-lt"/>
                        <a:ea typeface="+mn-ea"/>
                        <a:cs typeface="+mn-cs"/>
                      </a:rPr>
                      <a:pPr>
                        <a:defRPr sz="2400">
                          <a:solidFill>
                            <a:srgbClr val="0093A7"/>
                          </a:solidFill>
                          <a:latin typeface="Bebas Neue Bold" panose="020B0606020202050201" pitchFamily="34" charset="-52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solidFill>
                    <a:schemeClr val="bg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rgbClr val="0093A7"/>
                      </a:solidFill>
                      <a:latin typeface="Bebas Neue Bold" panose="020B0606020202050201" pitchFamily="34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466612697669121E-2"/>
                      <c:h val="0.300164338289159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393-439C-88BC-ADAE4493403C}"/>
                </c:ext>
              </c:extLst>
            </c:dLbl>
            <c:dLbl>
              <c:idx val="5"/>
              <c:layout>
                <c:manualLayout>
                  <c:x val="-4.1611176252886267E-2"/>
                  <c:y val="-0.20453395443539676"/>
                </c:manualLayout>
              </c:layout>
              <c:tx>
                <c:rich>
                  <a:bodyPr/>
                  <a:lstStyle/>
                  <a:p>
                    <a:fld id="{937E67F9-8A30-4B83-BC92-F906BEE093E3}" type="VALUE">
                      <a:rPr lang="en-US" sz="2400" b="0" i="0" u="none" strike="noStrike" kern="1200" baseline="0">
                        <a:solidFill>
                          <a:srgbClr val="0093A7"/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493-47B3-A1B1-B89CC4710FBE}"/>
                </c:ext>
              </c:extLst>
            </c:dLbl>
            <c:spPr>
              <a:noFill/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0093A7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22.219000000000001</c:v>
                </c:pt>
                <c:pt idx="1">
                  <c:v>25.419</c:v>
                </c:pt>
                <c:pt idx="2">
                  <c:v>26.817</c:v>
                </c:pt>
                <c:pt idx="3">
                  <c:v>27.89</c:v>
                </c:pt>
                <c:pt idx="4">
                  <c:v>29.006</c:v>
                </c:pt>
                <c:pt idx="5">
                  <c:v>30.619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A4-476F-9D51-8F11E64DE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4146232"/>
        <c:axId val="654147016"/>
      </c:lineChart>
      <c:catAx>
        <c:axId val="6541462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54147016"/>
        <c:crosses val="autoZero"/>
        <c:auto val="1"/>
        <c:lblAlgn val="ctr"/>
        <c:lblOffset val="100"/>
        <c:noMultiLvlLbl val="0"/>
      </c:catAx>
      <c:valAx>
        <c:axId val="654147016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6541462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326862920384062E-2"/>
          <c:y val="0.31972678390724663"/>
          <c:w val="0.97334627415923192"/>
          <c:h val="0.5517302891227342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fld id="{8B286F77-AB04-4165-920B-5646CEB5DA8D}" type="VALUE">
                      <a:rPr lang="en-US" sz="2400" b="0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23B-4452-80DA-7DDF898215E7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91D29EBB-7563-4565-9A7D-84267CA42F3C}" type="VALUE">
                      <a:rPr lang="en-US" sz="2400" b="0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23B-4452-80DA-7DDF898215E7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9EC1898B-1757-4608-BADD-E3E7A87A46DE}" type="VALUE">
                      <a:rPr lang="en-US" sz="2400" b="0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23B-4452-80DA-7DDF898215E7}"/>
                </c:ext>
              </c:extLst>
            </c:dLbl>
            <c:dLbl>
              <c:idx val="3"/>
              <c:layout>
                <c:manualLayout>
                  <c:x val="-3.682313033272766E-2"/>
                  <c:y val="-0.33433885513344586"/>
                </c:manualLayout>
              </c:layout>
              <c:tx>
                <c:rich>
                  <a:bodyPr/>
                  <a:lstStyle/>
                  <a:p>
                    <a:fld id="{9224CEC9-DDFF-4DD4-B506-5A818E750D49}" type="VALUE">
                      <a:rPr lang="en-US" sz="2400" b="0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23B-4452-80DA-7DDF898215E7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67729AF1-74CA-4E18-8458-6974F54540DE}" type="VALUE">
                      <a:rPr lang="en-US" sz="2400" b="0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23B-4452-80DA-7DDF898215E7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E49770C6-0472-4AA8-85FC-77BA714E3F6E}" type="VALUE">
                      <a:rPr lang="en-US" sz="2400" b="0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23B-4452-80DA-7DDF898215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92D050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9.3000000000000007</c:v>
                </c:pt>
                <c:pt idx="1">
                  <c:v>9</c:v>
                </c:pt>
                <c:pt idx="2">
                  <c:v>8.8000000000000007</c:v>
                </c:pt>
                <c:pt idx="3">
                  <c:v>8.6</c:v>
                </c:pt>
                <c:pt idx="4">
                  <c:v>8.4</c:v>
                </c:pt>
                <c:pt idx="5">
                  <c:v>8.3000000000000007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F6-49CA-8188-6135670A62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4147800"/>
        <c:axId val="654148584"/>
      </c:lineChart>
      <c:catAx>
        <c:axId val="654147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54148584"/>
        <c:crosses val="autoZero"/>
        <c:auto val="1"/>
        <c:lblAlgn val="ctr"/>
        <c:lblOffset val="100"/>
        <c:noMultiLvlLbl val="0"/>
      </c:catAx>
      <c:valAx>
        <c:axId val="654148584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65414780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514946388762307E-2"/>
          <c:y val="0.38236689182579481"/>
          <c:w val="0.97334627415923192"/>
          <c:h val="0.614370340653334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fld id="{30CAD0A5-962E-4752-905C-A08982671595}" type="VALUE">
                      <a:rPr lang="en-US" sz="2400" b="0" i="0" u="none" strike="noStrike" kern="1200" baseline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8B9-4EDB-8086-D1681AFB752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6851E64F-1FA5-4D35-A541-F5E3AABA91E8}" type="VALUE">
                      <a:rPr lang="en-US" sz="2400" b="0" i="0" u="none" strike="noStrike" kern="1200" baseline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8B9-4EDB-8086-D1681AFB7526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8FB48BAF-F8C9-4DD5-B366-6FBE204E4A9B}" type="VALUE">
                      <a:rPr lang="en-US" sz="2400" b="0" i="0" u="none" strike="noStrike" kern="1200" baseline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8B9-4EDB-8086-D1681AFB7526}"/>
                </c:ext>
              </c:extLst>
            </c:dLbl>
            <c:dLbl>
              <c:idx val="3"/>
              <c:layout>
                <c:manualLayout>
                  <c:x val="-3.9244606317123815E-2"/>
                  <c:y val="-0.26903926351016422"/>
                </c:manualLayout>
              </c:layout>
              <c:tx>
                <c:rich>
                  <a:bodyPr/>
                  <a:lstStyle/>
                  <a:p>
                    <a:fld id="{EC985C95-F2D8-4F47-98E0-6A86EF659B95}" type="VALUE">
                      <a:rPr lang="en-US" sz="2400" b="0" i="0" u="none" strike="noStrike" kern="1200" baseline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8B9-4EDB-8086-D1681AFB7526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B84995C1-1B23-4388-9E83-3C613AFFA5DD}" type="VALUE">
                      <a:rPr lang="en-US" sz="2400" b="0" i="0" u="none" strike="noStrike" kern="1200" baseline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8B9-4EDB-8086-D1681AFB7526}"/>
                </c:ext>
              </c:extLst>
            </c:dLbl>
            <c:dLbl>
              <c:idx val="5"/>
              <c:layout>
                <c:manualLayout>
                  <c:x val="-4.6120064998099945E-2"/>
                  <c:y val="-0.33782254106749593"/>
                </c:manualLayout>
              </c:layout>
              <c:tx>
                <c:rich>
                  <a:bodyPr/>
                  <a:lstStyle/>
                  <a:p>
                    <a:fld id="{21E9581C-9EFF-4B0C-A548-7AB4B1074B13}" type="VALUE">
                      <a:rPr lang="en-US" sz="2400" b="0" i="0" u="none" strike="noStrike" kern="1200" baseline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8B9-4EDB-8086-D1681AFB7526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0093A7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100.2</c:v>
                </c:pt>
                <c:pt idx="1">
                  <c:v>99</c:v>
                </c:pt>
                <c:pt idx="2">
                  <c:v>102.92</c:v>
                </c:pt>
                <c:pt idx="3">
                  <c:v>102.86</c:v>
                </c:pt>
                <c:pt idx="4">
                  <c:v>102.84</c:v>
                </c:pt>
                <c:pt idx="5">
                  <c:v>102.51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8B9-4EDB-8086-D1681AFB75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4148976"/>
        <c:axId val="654150544"/>
      </c:lineChart>
      <c:catAx>
        <c:axId val="6541489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54150544"/>
        <c:crosses val="autoZero"/>
        <c:auto val="1"/>
        <c:lblAlgn val="ctr"/>
        <c:lblOffset val="100"/>
        <c:noMultiLvlLbl val="0"/>
      </c:catAx>
      <c:valAx>
        <c:axId val="654150544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6541489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03139353942978E-3"/>
          <c:y val="0.22491839727875126"/>
          <c:w val="0.96435932100962596"/>
          <c:h val="0.614370340653334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rgbClr val="0093A7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rgbClr val="0093A7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7905377817185219E-2"/>
                  <c:y val="-0.25558757735454629"/>
                </c:manualLayout>
              </c:layout>
              <c:tx>
                <c:rich>
                  <a:bodyPr/>
                  <a:lstStyle/>
                  <a:p>
                    <a:fld id="{31EB2BC9-5BAC-44BA-A922-4A8A7D01BC71}" type="VALUE">
                      <a:rPr lang="en-US" sz="2400" b="0" i="0" u="none" strike="noStrike" kern="1200" baseline="0">
                        <a:solidFill>
                          <a:srgbClr val="0093A7"/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393-439C-88BC-ADAE4493403C}"/>
                </c:ext>
              </c:extLst>
            </c:dLbl>
            <c:dLbl>
              <c:idx val="1"/>
              <c:layout>
                <c:manualLayout>
                  <c:x val="-3.7905377817185254E-2"/>
                  <c:y val="-0.27477044750464091"/>
                </c:manualLayout>
              </c:layout>
              <c:tx>
                <c:rich>
                  <a:bodyPr/>
                  <a:lstStyle/>
                  <a:p>
                    <a:fld id="{FCD846ED-3522-40CC-954C-B84FB1FBEEFD}" type="VALUE">
                      <a:rPr lang="en-US" sz="2400" b="0" i="0" u="none" strike="noStrike" kern="1200" baseline="0">
                        <a:solidFill>
                          <a:srgbClr val="0093A7"/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393-439C-88BC-ADAE4493403C}"/>
                </c:ext>
              </c:extLst>
            </c:dLbl>
            <c:dLbl>
              <c:idx val="2"/>
              <c:layout>
                <c:manualLayout>
                  <c:x val="-4.3522234259887611E-2"/>
                  <c:y val="-0.25558757735454629"/>
                </c:manualLayout>
              </c:layout>
              <c:tx>
                <c:rich>
                  <a:bodyPr/>
                  <a:lstStyle/>
                  <a:p>
                    <a:fld id="{85114D5F-23E5-4A05-BB72-B65D8BFD6C6A}" type="VALUE">
                      <a:rPr lang="en-US" sz="2400" b="0" i="0" u="none" strike="noStrike" kern="1200" baseline="0">
                        <a:solidFill>
                          <a:srgbClr val="0093A7"/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393-439C-88BC-ADAE4493403C}"/>
                </c:ext>
              </c:extLst>
            </c:dLbl>
            <c:dLbl>
              <c:idx val="3"/>
              <c:layout>
                <c:manualLayout>
                  <c:x val="-3.9244606317123815E-2"/>
                  <c:y val="-0.26903926351016422"/>
                </c:manualLayout>
              </c:layout>
              <c:tx>
                <c:rich>
                  <a:bodyPr/>
                  <a:lstStyle/>
                  <a:p>
                    <a:fld id="{CED7E462-C0E5-4887-AECA-4C8EA9A785FE}" type="VALUE">
                      <a:rPr lang="en-US" sz="2400" b="0" i="0" u="none" strike="noStrike" kern="1200" baseline="0">
                        <a:solidFill>
                          <a:srgbClr val="0093A7"/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764-4BE0-A628-582D4770D2A8}"/>
                </c:ext>
              </c:extLst>
            </c:dLbl>
            <c:dLbl>
              <c:idx val="4"/>
              <c:layout>
                <c:manualLayout>
                  <c:x val="-3.5796270336558578E-2"/>
                  <c:y val="-0.233947185178136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rgbClr val="0093A7"/>
                        </a:solidFill>
                        <a:latin typeface="Bebas Neue Bold" panose="020B0606020202050201" pitchFamily="34" charset="-52"/>
                        <a:ea typeface="+mn-ea"/>
                        <a:cs typeface="+mn-cs"/>
                      </a:defRPr>
                    </a:pPr>
                    <a:fld id="{D0A6760C-F876-4084-9C65-28AB9A3C970D}" type="VALUE">
                      <a:rPr lang="en-US" sz="2400" b="0" i="0" u="none" strike="noStrike" kern="1200" baseline="0">
                        <a:solidFill>
                          <a:srgbClr val="0093A7"/>
                        </a:solidFill>
                        <a:latin typeface="+mj-lt"/>
                        <a:ea typeface="+mn-ea"/>
                        <a:cs typeface="+mn-cs"/>
                      </a:rPr>
                      <a:pPr>
                        <a:defRPr sz="2400">
                          <a:solidFill>
                            <a:srgbClr val="0093A7"/>
                          </a:solidFill>
                          <a:latin typeface="Bebas Neue Bold" panose="020B0606020202050201" pitchFamily="34" charset="-52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solidFill>
                    <a:schemeClr val="bg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rgbClr val="0093A7"/>
                      </a:solidFill>
                      <a:latin typeface="Bebas Neue Bold" panose="020B0606020202050201" pitchFamily="34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440553314316813E-2"/>
                      <c:h val="0.300164338289159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393-439C-88BC-ADAE4493403C}"/>
                </c:ext>
              </c:extLst>
            </c:dLbl>
            <c:dLbl>
              <c:idx val="5"/>
              <c:layout>
                <c:manualLayout>
                  <c:x val="-4.1611176252886434E-2"/>
                  <c:y val="-0.23138435257413595"/>
                </c:manualLayout>
              </c:layout>
              <c:tx>
                <c:rich>
                  <a:bodyPr/>
                  <a:lstStyle/>
                  <a:p>
                    <a:fld id="{937E67F9-8A30-4B83-BC92-F906BEE093E3}" type="VALUE">
                      <a:rPr lang="en-US" sz="2400" b="0" i="0" u="none" strike="noStrike" kern="1200" baseline="0">
                        <a:solidFill>
                          <a:srgbClr val="0093A7"/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493-47B3-A1B1-B89CC4710FBE}"/>
                </c:ext>
              </c:extLst>
            </c:dLbl>
            <c:spPr>
              <a:noFill/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0093A7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95.704999999999998</c:v>
                </c:pt>
                <c:pt idx="1">
                  <c:v>106.949</c:v>
                </c:pt>
                <c:pt idx="2">
                  <c:v>118.67400000000001</c:v>
                </c:pt>
                <c:pt idx="3">
                  <c:v>130.42099999999999</c:v>
                </c:pt>
                <c:pt idx="4">
                  <c:v>139.32900000000001</c:v>
                </c:pt>
                <c:pt idx="5">
                  <c:v>148.30000000000001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A4-476F-9D51-8F11E64DE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4160344"/>
        <c:axId val="654164656"/>
      </c:lineChart>
      <c:catAx>
        <c:axId val="6541603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54164656"/>
        <c:crosses val="autoZero"/>
        <c:auto val="1"/>
        <c:lblAlgn val="ctr"/>
        <c:lblOffset val="100"/>
        <c:noMultiLvlLbl val="0"/>
      </c:catAx>
      <c:valAx>
        <c:axId val="654164656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65416034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562875209488813E-3"/>
          <c:y val="0.23713359745009163"/>
          <c:w val="0.97334627415923192"/>
          <c:h val="0.5045402963844838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fld id="{8B286F77-AB04-4165-920B-5646CEB5DA8D}" type="VALUE">
                      <a:rPr lang="en-US" sz="2400" b="0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23B-4452-80DA-7DDF898215E7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91D29EBB-7563-4565-9A7D-84267CA42F3C}" type="VALUE">
                      <a:rPr lang="en-US" sz="2400" b="0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23B-4452-80DA-7DDF898215E7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9EC1898B-1757-4608-BADD-E3E7A87A46DE}" type="VALUE">
                      <a:rPr lang="en-US" sz="2400" b="0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23B-4452-80DA-7DDF898215E7}"/>
                </c:ext>
              </c:extLst>
            </c:dLbl>
            <c:dLbl>
              <c:idx val="3"/>
              <c:layout>
                <c:manualLayout>
                  <c:x val="-3.682313033272766E-2"/>
                  <c:y val="-0.33433885513344586"/>
                </c:manualLayout>
              </c:layout>
              <c:tx>
                <c:rich>
                  <a:bodyPr/>
                  <a:lstStyle/>
                  <a:p>
                    <a:fld id="{9224CEC9-DDFF-4DD4-B506-5A818E750D49}" type="VALUE">
                      <a:rPr lang="en-US" sz="2400" b="0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23B-4452-80DA-7DDF898215E7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67729AF1-74CA-4E18-8458-6974F54540DE}" type="VALUE">
                      <a:rPr lang="en-US" sz="2400" b="0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23B-4452-80DA-7DDF898215E7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E49770C6-0472-4AA8-85FC-77BA714E3F6E}" type="VALUE">
                      <a:rPr lang="en-US" sz="2400" b="0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23B-4452-80DA-7DDF898215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92D050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2</c:v>
                </c:pt>
                <c:pt idx="1">
                  <c:v>1.5</c:v>
                </c:pt>
                <c:pt idx="2">
                  <c:v>1.24</c:v>
                </c:pt>
                <c:pt idx="3">
                  <c:v>1.2</c:v>
                </c:pt>
                <c:pt idx="4">
                  <c:v>1.19</c:v>
                </c:pt>
                <c:pt idx="5">
                  <c:v>1.18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F6-49CA-8188-6135670A62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9957992"/>
        <c:axId val="539953680"/>
      </c:lineChart>
      <c:catAx>
        <c:axId val="5399579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39953680"/>
        <c:crosses val="autoZero"/>
        <c:auto val="1"/>
        <c:lblAlgn val="ctr"/>
        <c:lblOffset val="100"/>
        <c:noMultiLvlLbl val="0"/>
      </c:catAx>
      <c:valAx>
        <c:axId val="539953680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5399579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514946388762307E-2"/>
          <c:y val="0.38236689182579481"/>
          <c:w val="0.97334627415923192"/>
          <c:h val="0.614370340653334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fld id="{30CAD0A5-962E-4752-905C-A08982671595}" type="VALUE">
                      <a:rPr lang="en-US" sz="2400" b="0" i="0" u="none" strike="noStrike" kern="1200" baseline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8B9-4EDB-8086-D1681AFB752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6851E64F-1FA5-4D35-A541-F5E3AABA91E8}" type="VALUE">
                      <a:rPr lang="en-US" sz="2400" b="0" i="0" u="none" strike="noStrike" kern="1200" baseline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8B9-4EDB-8086-D1681AFB7526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8FB48BAF-F8C9-4DD5-B366-6FBE204E4A9B}" type="VALUE">
                      <a:rPr lang="en-US" sz="2400" b="0" i="0" u="none" strike="noStrike" kern="1200" baseline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8B9-4EDB-8086-D1681AFB7526}"/>
                </c:ext>
              </c:extLst>
            </c:dLbl>
            <c:dLbl>
              <c:idx val="3"/>
              <c:layout>
                <c:manualLayout>
                  <c:x val="-3.9244606317123815E-2"/>
                  <c:y val="-0.26903926351016422"/>
                </c:manualLayout>
              </c:layout>
              <c:tx>
                <c:rich>
                  <a:bodyPr/>
                  <a:lstStyle/>
                  <a:p>
                    <a:fld id="{EC985C95-F2D8-4F47-98E0-6A86EF659B95}" type="VALUE">
                      <a:rPr lang="en-US" sz="2400" b="0" i="0" u="none" strike="noStrike" kern="1200" baseline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8B9-4EDB-8086-D1681AFB7526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B84995C1-1B23-4388-9E83-3C613AFFA5DD}" type="VALUE">
                      <a:rPr lang="en-US" sz="2400" b="0" i="0" u="none" strike="noStrike" kern="1200" baseline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8B9-4EDB-8086-D1681AFB7526}"/>
                </c:ext>
              </c:extLst>
            </c:dLbl>
            <c:dLbl>
              <c:idx val="5"/>
              <c:layout>
                <c:manualLayout>
                  <c:x val="-4.6120064998099945E-2"/>
                  <c:y val="-0.33782254106749593"/>
                </c:manualLayout>
              </c:layout>
              <c:tx>
                <c:rich>
                  <a:bodyPr/>
                  <a:lstStyle/>
                  <a:p>
                    <a:fld id="{21E9581C-9EFF-4B0C-A548-7AB4B1074B13}" type="VALUE">
                      <a:rPr lang="en-US" sz="2400" b="0" i="0" u="none" strike="noStrike" kern="1200" baseline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8B9-4EDB-8086-D1681AFB7526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0093A7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30.02</c:v>
                </c:pt>
                <c:pt idx="1">
                  <c:v>31.38</c:v>
                </c:pt>
                <c:pt idx="2">
                  <c:v>31.14</c:v>
                </c:pt>
                <c:pt idx="3">
                  <c:v>31.25</c:v>
                </c:pt>
                <c:pt idx="4">
                  <c:v>31.4</c:v>
                </c:pt>
                <c:pt idx="5">
                  <c:v>31.54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8B9-4EDB-8086-D1681AFB75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9957208"/>
        <c:axId val="539955640"/>
      </c:lineChart>
      <c:catAx>
        <c:axId val="5399572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39955640"/>
        <c:crosses val="autoZero"/>
        <c:auto val="1"/>
        <c:lblAlgn val="ctr"/>
        <c:lblOffset val="100"/>
        <c:noMultiLvlLbl val="0"/>
      </c:catAx>
      <c:valAx>
        <c:axId val="539955640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53995720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054811543707521E-2"/>
          <c:y val="9.0192195506036452E-2"/>
          <c:w val="0.97463970730192173"/>
          <c:h val="0.873915816106012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ln w="44450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31750">
                <a:solidFill>
                  <a:schemeClr val="accent6">
                    <a:lumMod val="5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0046207651419974E-2"/>
                  <c:y val="-9.26096434140845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E4C-4516-99DA-EC8003AB03C8}"/>
                </c:ext>
              </c:extLst>
            </c:dLbl>
            <c:dLbl>
              <c:idx val="1"/>
              <c:layout>
                <c:manualLayout>
                  <c:x val="-3.5435245342678459E-2"/>
                  <c:y val="-0.1145662350595149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E4C-4516-99DA-EC8003AB03C8}"/>
                </c:ext>
              </c:extLst>
            </c:dLbl>
            <c:dLbl>
              <c:idx val="2"/>
              <c:layout>
                <c:manualLayout>
                  <c:x val="-3.6573644737879954E-2"/>
                  <c:y val="8.65924505877895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B4C-4919-964A-4E6D000CB0BD}"/>
                </c:ext>
              </c:extLst>
            </c:dLbl>
            <c:dLbl>
              <c:idx val="3"/>
              <c:layout>
                <c:manualLayout>
                  <c:x val="-3.7740726497049293E-2"/>
                  <c:y val="0.1049996813947893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17D-4C03-AED1-2AE95F1202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Лист1!$A$2:$A$10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Лист1!$B$2:$B$10</c:f>
              <c:numCache>
                <c:formatCode>#\ ##0.0</c:formatCode>
                <c:ptCount val="6"/>
                <c:pt idx="0">
                  <c:v>31.123999999999999</c:v>
                </c:pt>
                <c:pt idx="1">
                  <c:v>35.700000000000003</c:v>
                </c:pt>
                <c:pt idx="2">
                  <c:v>26</c:v>
                </c:pt>
                <c:pt idx="3">
                  <c:v>25.2</c:v>
                </c:pt>
                <c:pt idx="4">
                  <c:v>23.2</c:v>
                </c:pt>
                <c:pt idx="5">
                  <c:v>20.6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4C-4919-964A-4E6D000CB0B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ln w="4445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31750">
                <a:solidFill>
                  <a:srgbClr val="C0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7740726497049223E-2"/>
                  <c:y val="8.00632665974791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E4C-4516-99DA-EC8003AB03C8}"/>
                </c:ext>
              </c:extLst>
            </c:dLbl>
            <c:dLbl>
              <c:idx val="1"/>
              <c:layout>
                <c:manualLayout>
                  <c:x val="-3.5435245342678459E-2"/>
                  <c:y val="9.88832022935622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E4C-4516-99DA-EC8003AB03C8}"/>
                </c:ext>
              </c:extLst>
            </c:dLbl>
            <c:dLbl>
              <c:idx val="2"/>
              <c:layout>
                <c:manualLayout>
                  <c:x val="-3.6573644737879954E-2"/>
                  <c:y val="-9.22120043527893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B4C-4919-964A-4E6D000CB0BD}"/>
                </c:ext>
              </c:extLst>
            </c:dLbl>
            <c:dLbl>
              <c:idx val="3"/>
              <c:layout>
                <c:manualLayout>
                  <c:x val="-3.7740726497049293E-2"/>
                  <c:y val="-9.87261225153115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17D-4C03-AED1-2AE95F1202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Лист1!$A$2:$A$10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Лист1!$C$2:$C$10</c:f>
              <c:numCache>
                <c:formatCode>#\ ##0.0</c:formatCode>
                <c:ptCount val="6"/>
                <c:pt idx="0">
                  <c:v>28.62</c:v>
                </c:pt>
                <c:pt idx="1">
                  <c:v>30.7</c:v>
                </c:pt>
                <c:pt idx="2">
                  <c:v>30.5</c:v>
                </c:pt>
                <c:pt idx="3">
                  <c:v>27.5</c:v>
                </c:pt>
                <c:pt idx="4">
                  <c:v>25.7</c:v>
                </c:pt>
                <c:pt idx="5">
                  <c:v>23.3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B4C-4919-964A-4E6D000CB0BD}"/>
            </c:ext>
          </c:extLst>
        </c:ser>
        <c:ser>
          <c:idx val="3"/>
          <c:order val="2"/>
          <c:tx>
            <c:strRef>
              <c:f>Лист1!$E$1</c:f>
              <c:strCache>
                <c:ptCount val="1"/>
                <c:pt idx="0">
                  <c:v>деф/проф</c:v>
                </c:pt>
              </c:strCache>
            </c:strRef>
          </c:tx>
          <c:spPr>
            <a:ln w="44450" cap="rnd">
              <a:solidFill>
                <a:srgbClr val="C3B732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31750">
                <a:solidFill>
                  <a:srgbClr val="C3B73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0956823693230146E-2"/>
                  <c:y val="-0.1239762029075565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E4C-4516-99DA-EC8003AB03C8}"/>
                </c:ext>
              </c:extLst>
            </c:dLbl>
            <c:dLbl>
              <c:idx val="1"/>
              <c:layout>
                <c:manualLayout>
                  <c:x val="-3.1331488887898523E-2"/>
                  <c:y val="-0.1020196112621262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E4C-4516-99DA-EC8003AB03C8}"/>
                </c:ext>
              </c:extLst>
            </c:dLbl>
            <c:dLbl>
              <c:idx val="2"/>
              <c:layout>
                <c:manualLayout>
                  <c:x val="-9.4294179213763752E-3"/>
                  <c:y val="-5.18331160725709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BD5-4981-AE54-353DEF68D998}"/>
                </c:ext>
              </c:extLst>
            </c:dLbl>
            <c:dLbl>
              <c:idx val="3"/>
              <c:layout>
                <c:manualLayout>
                  <c:x val="-2.9026007733527769E-2"/>
                  <c:y val="5.96935264854782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BD5-4981-AE54-353DEF68D9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rgbClr val="C3B73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Лист1!$A$2:$A$10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Лист1!$E$2:$E$10</c:f>
              <c:numCache>
                <c:formatCode>#\ ##0.0</c:formatCode>
                <c:ptCount val="6"/>
                <c:pt idx="0">
                  <c:v>2.5039999999999978</c:v>
                </c:pt>
                <c:pt idx="1">
                  <c:v>5.0000000000000036</c:v>
                </c:pt>
                <c:pt idx="2">
                  <c:v>-4.5</c:v>
                </c:pt>
                <c:pt idx="3">
                  <c:v>-2.2999999999999998</c:v>
                </c:pt>
                <c:pt idx="4">
                  <c:v>-2.5</c:v>
                </c:pt>
                <c:pt idx="5">
                  <c:v>-2.7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B4C-4919-964A-4E6D000CB0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9962304"/>
        <c:axId val="539952504"/>
      </c:lineChart>
      <c:catAx>
        <c:axId val="5399623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39952504"/>
        <c:crosses val="autoZero"/>
        <c:auto val="1"/>
        <c:lblAlgn val="ctr"/>
        <c:lblOffset val="100"/>
        <c:noMultiLvlLbl val="0"/>
      </c:catAx>
      <c:valAx>
        <c:axId val="539952504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539962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802827208310271E-2"/>
          <c:y val="0"/>
          <c:w val="0.92762461460466938"/>
          <c:h val="0.82388748455494665"/>
        </c:manualLayout>
      </c:layout>
      <c:area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  <a:alpha val="70000"/>
              </a:schemeClr>
            </a:solidFill>
            <a:ln>
              <a:noFill/>
            </a:ln>
            <a:effectLst>
              <a:innerShdw blurRad="114300">
                <a:schemeClr val="accent1">
                  <a:lumMod val="75000"/>
                </a:schemeClr>
              </a:innerShdw>
            </a:effectLst>
          </c:spPr>
          <c:dLbls>
            <c:dLbl>
              <c:idx val="0"/>
              <c:layout>
                <c:manualLayout>
                  <c:x val="9.9643667966584967E-3"/>
                  <c:y val="-0.341314192510217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968-4228-9549-B1B5AF8B9ACB}"/>
                </c:ext>
              </c:extLst>
            </c:dLbl>
            <c:dLbl>
              <c:idx val="1"/>
              <c:layout>
                <c:manualLayout>
                  <c:x val="-1.1533558418179524E-4"/>
                  <c:y val="-0.414859037427713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968-4228-9549-B1B5AF8B9ACB}"/>
                </c:ext>
              </c:extLst>
            </c:dLbl>
            <c:dLbl>
              <c:idx val="2"/>
              <c:layout>
                <c:manualLayout>
                  <c:x val="9.8521695957190167E-4"/>
                  <c:y val="-0.309284455849065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968-4228-9549-B1B5AF8B9ACB}"/>
                </c:ext>
              </c:extLst>
            </c:dLbl>
            <c:dLbl>
              <c:idx val="3"/>
              <c:layout>
                <c:manualLayout>
                  <c:x val="1.0900787155109105E-3"/>
                  <c:y val="-0.362357457484837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968-4228-9549-B1B5AF8B9ACB}"/>
                </c:ext>
              </c:extLst>
            </c:dLbl>
            <c:dLbl>
              <c:idx val="4"/>
              <c:layout>
                <c:manualLayout>
                  <c:x val="1.0116373039979332E-2"/>
                  <c:y val="-0.298619773134108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968-4228-9549-B1B5AF8B9ACB}"/>
                </c:ext>
              </c:extLst>
            </c:dLbl>
            <c:dLbl>
              <c:idx val="5"/>
              <c:layout>
                <c:manualLayout>
                  <c:x val="-1.6851391904352267E-2"/>
                  <c:y val="-0.2739756159095871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968-4228-9549-B1B5AF8B9ACB}"/>
                </c:ext>
              </c:extLst>
            </c:dLbl>
            <c:dLbl>
              <c:idx val="6"/>
              <c:layout>
                <c:manualLayout>
                  <c:x val="6.2039798481352436E-3"/>
                  <c:y val="-0.3157959455713866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959381397600146E-2"/>
                      <c:h val="8.693445719586578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0968-4228-9549-B1B5AF8B9ACB}"/>
                </c:ext>
              </c:extLst>
            </c:dLbl>
            <c:dLbl>
              <c:idx val="7"/>
              <c:layout>
                <c:manualLayout>
                  <c:x val="1.4641728808468518E-3"/>
                  <c:y val="-0.27846499358334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968-4228-9549-B1B5AF8B9ACB}"/>
                </c:ext>
              </c:extLst>
            </c:dLbl>
            <c:dLbl>
              <c:idx val="8"/>
              <c:layout>
                <c:manualLayout>
                  <c:x val="4.174368677070499E-3"/>
                  <c:y val="-0.259922583580733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968-4228-9549-B1B5AF8B9A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Лист1!$A$2:$A$10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Лист1!$B$2:$B$10</c:f>
              <c:numCache>
                <c:formatCode>0.0</c:formatCode>
                <c:ptCount val="6"/>
                <c:pt idx="0">
                  <c:v>7.9589999999999996</c:v>
                </c:pt>
                <c:pt idx="1">
                  <c:v>10.7</c:v>
                </c:pt>
                <c:pt idx="2">
                  <c:v>7.1040000000000001</c:v>
                </c:pt>
                <c:pt idx="3">
                  <c:v>9.1999999999999993</c:v>
                </c:pt>
                <c:pt idx="4">
                  <c:v>7</c:v>
                </c:pt>
                <c:pt idx="5">
                  <c:v>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A0-42D7-8439-A92045D1D0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966398376"/>
        <c:axId val="966419152"/>
      </c:areaChart>
      <c:catAx>
        <c:axId val="966398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rgbClr val="0093A7"/>
          </a:solidFill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cap="none" spc="20" normalizeH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66419152"/>
        <c:crosses val="autoZero"/>
        <c:auto val="1"/>
        <c:lblAlgn val="ctr"/>
        <c:lblOffset val="100"/>
        <c:noMultiLvlLbl val="0"/>
      </c:catAx>
      <c:valAx>
        <c:axId val="96641915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966398376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69566629794386"/>
          <c:y val="0.18905617796885188"/>
          <c:w val="0.46752917414865797"/>
          <c:h val="0.72271760564568388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65"/>
        <c:holeSize val="61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40324692779864418"/>
          <c:w val="0.99951925725057877"/>
          <c:h val="0.5517302891227342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rgbClr val="FE7F2D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rgbClr val="FE7F2D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FE7F2D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7.99</c:v>
                </c:pt>
                <c:pt idx="1">
                  <c:v>7.5410000000000004</c:v>
                </c:pt>
                <c:pt idx="2">
                  <c:v>7.8</c:v>
                </c:pt>
                <c:pt idx="3">
                  <c:v>7.5</c:v>
                </c:pt>
                <c:pt idx="4">
                  <c:v>7.5</c:v>
                </c:pt>
                <c:pt idx="5">
                  <c:v>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F6-49CA-8188-6135670A62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6408176"/>
        <c:axId val="966402296"/>
      </c:lineChart>
      <c:catAx>
        <c:axId val="9664081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66402296"/>
        <c:crosses val="autoZero"/>
        <c:auto val="1"/>
        <c:lblAlgn val="ctr"/>
        <c:lblOffset val="100"/>
        <c:noMultiLvlLbl val="0"/>
      </c:catAx>
      <c:valAx>
        <c:axId val="966402296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9664081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BDC-4DAB-81A7-27042DD79552}"/>
              </c:ext>
            </c:extLst>
          </c:dPt>
          <c:dPt>
            <c:idx val="1"/>
            <c:bubble3D val="0"/>
            <c:spPr>
              <a:solidFill>
                <a:srgbClr val="AAB4B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BDC-4DAB-81A7-27042DD79552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734.6</c:v>
                </c:pt>
                <c:pt idx="1">
                  <c:v>829.7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DC-4DAB-81A7-27042DD795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2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9900"/>
            </a:solidFill>
          </c:spPr>
          <c:dPt>
            <c:idx val="0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D4-4BAA-87CE-0A2D7C585546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D4-4BAA-87CE-0A2D7C585546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12979.8</c:v>
                </c:pt>
                <c:pt idx="1">
                  <c:v>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D4-4BAA-87CE-0A2D7C5855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5"/>
        <c:holeSize val="72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9900"/>
            </a:solidFill>
          </c:spPr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43-49F5-93DA-5088243F5B18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43-49F5-93DA-5088243F5B18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1906.6</c:v>
                </c:pt>
                <c:pt idx="1">
                  <c:v>1047.9000000000001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43-49F5-93DA-5088243F5B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30"/>
        <c:holeSize val="7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074377214568447E-3"/>
          <c:y val="0"/>
          <c:w val="0.96683637012794943"/>
          <c:h val="0.7435327495617839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rgbClr val="0093A7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6"/>
                <c:pt idx="0">
                  <c:v>2021        факт</c:v>
                </c:pt>
                <c:pt idx="1">
                  <c:v>2022
факт</c:v>
                </c:pt>
                <c:pt idx="2">
                  <c:v>2023
оценка</c:v>
                </c:pt>
                <c:pt idx="3">
                  <c:v>2024
проект</c:v>
                </c:pt>
                <c:pt idx="4">
                  <c:v>2025
проект</c:v>
                </c:pt>
                <c:pt idx="5">
                  <c:v>2026
проект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6"/>
                <c:pt idx="0">
                  <c:v>102.85</c:v>
                </c:pt>
                <c:pt idx="1">
                  <c:v>115.3</c:v>
                </c:pt>
                <c:pt idx="2">
                  <c:v>222.3</c:v>
                </c:pt>
                <c:pt idx="3">
                  <c:v>224.7</c:v>
                </c:pt>
                <c:pt idx="4">
                  <c:v>224.1</c:v>
                </c:pt>
                <c:pt idx="5">
                  <c:v>216.4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7B-4E61-AA8E-109BE90C166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rgbClr val="999999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6"/>
                <c:pt idx="0">
                  <c:v>2021        факт</c:v>
                </c:pt>
                <c:pt idx="1">
                  <c:v>2022
факт</c:v>
                </c:pt>
                <c:pt idx="2">
                  <c:v>2023
оценка</c:v>
                </c:pt>
                <c:pt idx="3">
                  <c:v>2024
проект</c:v>
                </c:pt>
                <c:pt idx="4">
                  <c:v>2025
проект</c:v>
                </c:pt>
                <c:pt idx="5">
                  <c:v>2026
проект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6"/>
                <c:pt idx="0">
                  <c:v>241.99</c:v>
                </c:pt>
                <c:pt idx="1">
                  <c:v>626.79999999999995</c:v>
                </c:pt>
                <c:pt idx="2">
                  <c:v>1215.5</c:v>
                </c:pt>
                <c:pt idx="3" formatCode="#,##0.00">
                  <c:v>1299.8</c:v>
                </c:pt>
                <c:pt idx="4">
                  <c:v>89.5</c:v>
                </c:pt>
                <c:pt idx="5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7B-4E61-AA8E-109BE90C166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rgbClr val="C3B732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6"/>
                <c:pt idx="0">
                  <c:v>2021        факт</c:v>
                </c:pt>
                <c:pt idx="1">
                  <c:v>2022
факт</c:v>
                </c:pt>
                <c:pt idx="2">
                  <c:v>2023
оценка</c:v>
                </c:pt>
                <c:pt idx="3">
                  <c:v>2024
проект</c:v>
                </c:pt>
                <c:pt idx="4">
                  <c:v>2025
проект</c:v>
                </c:pt>
                <c:pt idx="5">
                  <c:v>2026
проект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6"/>
                <c:pt idx="0">
                  <c:v>279.2</c:v>
                </c:pt>
                <c:pt idx="1">
                  <c:v>337.2</c:v>
                </c:pt>
                <c:pt idx="2">
                  <c:v>47.8</c:v>
                </c:pt>
                <c:pt idx="3">
                  <c:v>23.2</c:v>
                </c:pt>
                <c:pt idx="4">
                  <c:v>20.5</c:v>
                </c:pt>
                <c:pt idx="5">
                  <c:v>19.899999999999999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7B-4E61-AA8E-109BE90C166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иные</c:v>
                </c:pt>
              </c:strCache>
            </c:strRef>
          </c:tx>
          <c:spPr>
            <a:solidFill>
              <a:srgbClr val="EF6139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6"/>
                <c:pt idx="0">
                  <c:v>2021        факт</c:v>
                </c:pt>
                <c:pt idx="1">
                  <c:v>2022
факт</c:v>
                </c:pt>
                <c:pt idx="2">
                  <c:v>2023
оценка</c:v>
                </c:pt>
                <c:pt idx="3">
                  <c:v>2024
проект</c:v>
                </c:pt>
                <c:pt idx="4">
                  <c:v>2025
проект</c:v>
                </c:pt>
                <c:pt idx="5">
                  <c:v>2026
проект</c:v>
                </c:pt>
              </c:strCache>
            </c:strRef>
          </c:cat>
          <c:val>
            <c:numRef>
              <c:f>Лист1!$E$2:$E$8</c:f>
              <c:numCache>
                <c:formatCode>General</c:formatCode>
                <c:ptCount val="6"/>
                <c:pt idx="0">
                  <c:v>0</c:v>
                </c:pt>
                <c:pt idx="1">
                  <c:v>5.9</c:v>
                </c:pt>
                <c:pt idx="2">
                  <c:v>10.4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7B-4E61-AA8E-109BE90C16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overlap val="100"/>
        <c:axId val="654056856"/>
        <c:axId val="654059208"/>
      </c:barChart>
      <c:catAx>
        <c:axId val="654056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4059208"/>
        <c:crosses val="autoZero"/>
        <c:auto val="1"/>
        <c:lblAlgn val="ctr"/>
        <c:lblOffset val="100"/>
        <c:noMultiLvlLbl val="0"/>
      </c:catAx>
      <c:valAx>
        <c:axId val="6540592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4056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864052856701309"/>
          <c:y val="0.92090967407349189"/>
          <c:w val="0.66511998017303964"/>
          <c:h val="6.09380970065887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1">
                  <a:lumMod val="75000"/>
                </a:schemeClr>
              </a:solidFill>
              <a:latin typeface="PT Sans" panose="020B0503020203020204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34722089921889882"/>
          <c:w val="1"/>
          <c:h val="0.5517302891227342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31750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69.39</c:v>
                </c:pt>
                <c:pt idx="1">
                  <c:v>70.739999999999995</c:v>
                </c:pt>
                <c:pt idx="2">
                  <c:v>71.319999999999993</c:v>
                </c:pt>
                <c:pt idx="3">
                  <c:v>71.86</c:v>
                </c:pt>
                <c:pt idx="4">
                  <c:v>72.38</c:v>
                </c:pt>
                <c:pt idx="5">
                  <c:v>72.87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76-4C3B-8E19-59C3CA8865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6401120"/>
        <c:axId val="966407000"/>
      </c:lineChart>
      <c:catAx>
        <c:axId val="9664011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66407000"/>
        <c:crosses val="autoZero"/>
        <c:auto val="1"/>
        <c:lblAlgn val="ctr"/>
        <c:lblOffset val="100"/>
        <c:noMultiLvlLbl val="0"/>
      </c:catAx>
      <c:valAx>
        <c:axId val="966407000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96640112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538429690360191E-2"/>
          <c:y val="0.22371895250024804"/>
          <c:w val="0.95880787824608582"/>
          <c:h val="0.51493813272035605"/>
        </c:manualLayout>
      </c:layou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6403080"/>
        <c:axId val="966404648"/>
      </c:lineChart>
      <c:catAx>
        <c:axId val="9664030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66404648"/>
        <c:crosses val="autoZero"/>
        <c:auto val="1"/>
        <c:lblAlgn val="ctr"/>
        <c:lblOffset val="100"/>
        <c:noMultiLvlLbl val="0"/>
      </c:catAx>
      <c:valAx>
        <c:axId val="966404648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9664030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326884850431594E-2"/>
          <c:y val="0.44500699974434288"/>
          <c:w val="0.98667311514956846"/>
          <c:h val="0.5517302891227342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fld id="{214182C3-3640-409A-9E6D-A0FB800D69CD}" type="VALUE"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5947-4180-B453-9F652B138148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0A6C88EB-34B4-44F8-B256-890EB2C00368}" type="VALUE"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947-4180-B453-9F652B13814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945C8F72-F4DA-483E-8068-B7C28ED2DF56}" type="VALUE"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947-4180-B453-9F652B138148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02DD3CAA-B84E-41C7-8DA3-FDC412D24951}" type="VALUE"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947-4180-B453-9F652B138148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4A984CCB-D9B1-4A8C-8CB8-1E0067C444C9}" type="VALUE"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947-4180-B453-9F652B138148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E8E815FC-CDA2-47CC-A9CF-21B1EDFF2C84}" type="VALUE">
                      <a:rPr lang="en-US" sz="2400" b="0" i="0" u="none" strike="noStrike" kern="1200" baseline="0">
                        <a:solidFill>
                          <a:schemeClr val="accent1">
                            <a:lumMod val="75000"/>
                          </a:schemeClr>
                        </a:solidFill>
                        <a:latin typeface="+mj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42A-49AD-AB56-5951875685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FE7F2D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Лист1!$B$2:$B$8</c:f>
              <c:numCache>
                <c:formatCode>#\ ##0.0</c:formatCode>
                <c:ptCount val="6"/>
                <c:pt idx="0">
                  <c:v>41.6</c:v>
                </c:pt>
                <c:pt idx="1">
                  <c:v>41.4</c:v>
                </c:pt>
                <c:pt idx="2">
                  <c:v>41.4</c:v>
                </c:pt>
                <c:pt idx="3">
                  <c:v>41.7</c:v>
                </c:pt>
                <c:pt idx="4">
                  <c:v>41.9</c:v>
                </c:pt>
                <c:pt idx="5">
                  <c:v>42.1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F6-49CA-8188-6135670A62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6399552"/>
        <c:axId val="966401904"/>
      </c:lineChart>
      <c:catAx>
        <c:axId val="9663995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66401904"/>
        <c:crosses val="autoZero"/>
        <c:auto val="1"/>
        <c:lblAlgn val="ctr"/>
        <c:lblOffset val="100"/>
        <c:noMultiLvlLbl val="0"/>
      </c:catAx>
      <c:valAx>
        <c:axId val="966401904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96639955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359113793912791E-3"/>
          <c:y val="9.1629467748231084E-3"/>
          <c:w val="0.97113664988446391"/>
          <c:h val="0.9328050569846305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93A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Лист1!$A$2:$A$9</c:f>
              <c:numCache>
                <c:formatCode>0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Лист1!$B$2:$B$9</c:f>
              <c:numCache>
                <c:formatCode>#,##0.0</c:formatCode>
                <c:ptCount val="6"/>
                <c:pt idx="0">
                  <c:v>56.9</c:v>
                </c:pt>
                <c:pt idx="1">
                  <c:v>83.3</c:v>
                </c:pt>
                <c:pt idx="2">
                  <c:v>84.7</c:v>
                </c:pt>
                <c:pt idx="3">
                  <c:v>93.8</c:v>
                </c:pt>
                <c:pt idx="4">
                  <c:v>93.5</c:v>
                </c:pt>
                <c:pt idx="5" formatCode="General">
                  <c:v>98.7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C6-4936-A16B-FA74C70DEBF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12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239409195941859E-3"/>
                  <c:y val="-4.5814733874115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0-2DFD-4F8F-A98A-62450072BD01}"/>
                </c:ext>
              </c:extLst>
            </c:dLbl>
            <c:dLbl>
              <c:idx val="3"/>
              <c:layout>
                <c:manualLayout>
                  <c:x val="1.311970459797093E-3"/>
                  <c:y val="-4.27604182825078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590-4695-8F86-8AF0DB2EB1E0}"/>
                </c:ext>
              </c:extLst>
            </c:dLbl>
            <c:dLbl>
              <c:idx val="4"/>
              <c:layout>
                <c:manualLayout>
                  <c:x val="-3.9359113793913754E-3"/>
                  <c:y val="-4.2760418282507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590-4695-8F86-8AF0DB2EB1E0}"/>
                </c:ext>
              </c:extLst>
            </c:dLbl>
            <c:dLbl>
              <c:idx val="5"/>
              <c:layout>
                <c:manualLayout>
                  <c:x val="3.9359113793912791E-3"/>
                  <c:y val="-5.19233650573309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590-4695-8F86-8AF0DB2EB1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Лист1!$A$2:$A$9</c:f>
              <c:numCache>
                <c:formatCode>0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Лист1!$C$2:$C$9</c:f>
              <c:numCache>
                <c:formatCode>#,##0.0</c:formatCode>
                <c:ptCount val="6"/>
                <c:pt idx="0">
                  <c:v>406.8</c:v>
                </c:pt>
                <c:pt idx="1">
                  <c:v>476.3</c:v>
                </c:pt>
                <c:pt idx="2">
                  <c:v>385.1</c:v>
                </c:pt>
                <c:pt idx="3">
                  <c:v>446.8</c:v>
                </c:pt>
                <c:pt idx="4">
                  <c:v>445.4</c:v>
                </c:pt>
                <c:pt idx="5" formatCode="General">
                  <c:v>469.9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C6-4936-A16B-FA74C70DEB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100"/>
        <c:axId val="966403472"/>
        <c:axId val="966400336"/>
      </c:barChart>
      <c:catAx>
        <c:axId val="966403472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966400336"/>
        <c:crosses val="autoZero"/>
        <c:auto val="1"/>
        <c:lblAlgn val="ctr"/>
        <c:lblOffset val="100"/>
        <c:noMultiLvlLbl val="0"/>
      </c:catAx>
      <c:valAx>
        <c:axId val="966400336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966403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749928905908435E-2"/>
          <c:y val="1.5678106499525706E-2"/>
          <c:w val="0.97334627415923192"/>
          <c:h val="0.9310163314020868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3691541982909378E-2"/>
                  <c:y val="-8.355640686439351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478,1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75D-44B9-9474-EAE0F4698FE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563,6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75D-44B9-9474-EAE0F4698FEE}"/>
                </c:ext>
              </c:extLst>
            </c:dLbl>
            <c:dLbl>
              <c:idx val="2"/>
              <c:layout>
                <c:manualLayout>
                  <c:x val="-4.2191684171092585E-2"/>
                  <c:y val="-0.1211838624632552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478,3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75D-44B9-9474-EAE0F4698FEE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531,0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75D-44B9-9474-EAE0F4698FEE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530,0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75D-44B9-9474-EAE0F4698FEE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541,0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75D-44B9-9474-EAE0F4698F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478.1</c:v>
                </c:pt>
                <c:pt idx="1">
                  <c:v>563.58000000000004</c:v>
                </c:pt>
                <c:pt idx="2">
                  <c:v>478.32799999999997</c:v>
                </c:pt>
                <c:pt idx="3">
                  <c:v>531.04300000000001</c:v>
                </c:pt>
                <c:pt idx="4">
                  <c:v>530.03499999999997</c:v>
                </c:pt>
                <c:pt idx="5">
                  <c:v>541.005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75-4165-8CD3-55A6AAE705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4142312"/>
        <c:axId val="654141528"/>
      </c:lineChart>
      <c:catAx>
        <c:axId val="6541423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54141528"/>
        <c:crosses val="autoZero"/>
        <c:auto val="1"/>
        <c:lblAlgn val="ctr"/>
        <c:lblOffset val="100"/>
        <c:noMultiLvlLbl val="0"/>
      </c:catAx>
      <c:valAx>
        <c:axId val="654141528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65414231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516657993166457E-2"/>
          <c:y val="0.20249146252636016"/>
          <c:w val="0.97035774452611179"/>
          <c:h val="0.7718000632542536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chemeClr val="accent2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798132241316917E-2"/>
                  <c:y val="-0.1152949801066798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92C-4AD6-9505-346EF028898B}"/>
                </c:ext>
              </c:extLst>
            </c:dLbl>
            <c:dLbl>
              <c:idx val="5"/>
              <c:layout>
                <c:manualLayout>
                  <c:x val="-3.8340415283975568E-2"/>
                  <c:y val="-0.1187860691390314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accent2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115582029134219E-2"/>
                      <c:h val="0.144132190729342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C40-448F-B01E-E72F944069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2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Лист1!$A$3:$A$9</c:f>
              <c:numCache>
                <c:formatCode>General</c:formatCod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Лист1!$B$3:$B$9</c:f>
              <c:numCache>
                <c:formatCode>#,##0.0</c:formatCode>
                <c:ptCount val="7"/>
                <c:pt idx="0">
                  <c:v>102.4</c:v>
                </c:pt>
                <c:pt idx="1">
                  <c:v>112.2</c:v>
                </c:pt>
                <c:pt idx="2">
                  <c:v>98.59</c:v>
                </c:pt>
                <c:pt idx="3">
                  <c:v>100.51</c:v>
                </c:pt>
                <c:pt idx="4">
                  <c:v>100.28</c:v>
                </c:pt>
                <c:pt idx="5">
                  <c:v>100.9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A4-476F-9D51-8F11E64DE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4145840"/>
        <c:axId val="654143488"/>
      </c:lineChart>
      <c:catAx>
        <c:axId val="6541458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54143488"/>
        <c:crosses val="autoZero"/>
        <c:auto val="1"/>
        <c:lblAlgn val="ctr"/>
        <c:lblOffset val="100"/>
        <c:noMultiLvlLbl val="0"/>
      </c:catAx>
      <c:valAx>
        <c:axId val="654143488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65414584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849517482298373E-3"/>
          <c:y val="9.0933017697249097E-2"/>
          <c:w val="0.98425007109409157"/>
          <c:h val="0.8463545563046481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74,8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75D-44B9-9474-EAE0F4698FE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85,5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75D-44B9-9474-EAE0F4698FEE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90,0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75D-44B9-9474-EAE0F4698FEE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96,0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75D-44B9-9474-EAE0F4698FEE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102,6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75D-44B9-9474-EAE0F4698FEE}"/>
                </c:ext>
              </c:extLst>
            </c:dLbl>
            <c:dLbl>
              <c:idx val="5"/>
              <c:layout>
                <c:manualLayout>
                  <c:x val="-4.759057304346296E-2"/>
                  <c:y val="-7.728516426458323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109,5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75D-44B9-9474-EAE0F4698F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74.8</c:v>
                </c:pt>
                <c:pt idx="1">
                  <c:v>85.5</c:v>
                </c:pt>
                <c:pt idx="2">
                  <c:v>89.95</c:v>
                </c:pt>
                <c:pt idx="3">
                  <c:v>95.98</c:v>
                </c:pt>
                <c:pt idx="4">
                  <c:v>102.6</c:v>
                </c:pt>
                <c:pt idx="5">
                  <c:v>109.48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75-4165-8CD3-55A6AAE705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6406216"/>
        <c:axId val="966408568"/>
      </c:lineChart>
      <c:catAx>
        <c:axId val="9664062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66408568"/>
        <c:crosses val="autoZero"/>
        <c:auto val="1"/>
        <c:lblAlgn val="ctr"/>
        <c:lblOffset val="100"/>
        <c:noMultiLvlLbl val="0"/>
      </c:catAx>
      <c:valAx>
        <c:axId val="966408568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96640621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cs:styleClr val="auto">
        <a:lumMod val="50000"/>
      </cs:styleClr>
    </cs:fontRef>
    <cs:defRPr sz="133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74000"/>
        </a:schemeClr>
      </a:solidFill>
      <a:effectLst>
        <a:innerShdw blurRad="114300">
          <a:schemeClr val="phClr">
            <a:lumMod val="75000"/>
          </a:schemeClr>
        </a:innerShdw>
      </a:effectLst>
    </cs:spPr>
  </cs:dataPoint>
  <cs:dataPoint3D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74000"/>
        </a:schemeClr>
      </a:solidFill>
      <a:effectLst>
        <a:innerShdw blurRad="114300">
          <a:schemeClr val="phClr">
            <a:lumMod val="75000"/>
          </a:schemeClr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0.40113</cdr:x>
      <cdr:y>0.33501</cdr:y>
    </cdr:from>
    <cdr:to>
      <cdr:x>0.40113</cdr:x>
      <cdr:y>0.8343</cdr:y>
    </cdr:to>
    <cdr:cxnSp macro="">
      <cdr:nvCxnSpPr>
        <cdr:cNvPr id="5" name="Прямая соединительная линия 4"/>
        <cdr:cNvCxnSpPr/>
      </cdr:nvCxnSpPr>
      <cdr:spPr>
        <a:xfrm xmlns:a="http://schemas.openxmlformats.org/drawingml/2006/main">
          <a:off x="5112568" y="1896194"/>
          <a:ext cx="0" cy="2826018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accent1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0.96059</cdr:x>
      <cdr:y>0.45865</cdr:y>
    </cdr:from>
    <cdr:to>
      <cdr:x>0.96163</cdr:x>
      <cdr:y>0.81967</cdr:y>
    </cdr:to>
    <cdr:cxnSp macro="">
      <cdr:nvCxnSpPr>
        <cdr:cNvPr id="7" name="Прямая соединительная линия 6"/>
        <cdr:cNvCxnSpPr/>
      </cdr:nvCxnSpPr>
      <cdr:spPr>
        <a:xfrm xmlns:a="http://schemas.openxmlformats.org/drawingml/2006/main" flipH="1" flipV="1">
          <a:off x="11665295" y="2596016"/>
          <a:ext cx="12623" cy="2043386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accent1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0.67533</cdr:x>
      <cdr:y>0.49592</cdr:y>
    </cdr:from>
    <cdr:to>
      <cdr:x>0.78021</cdr:x>
      <cdr:y>0.58109</cdr:y>
    </cdr:to>
    <cdr:sp macro="" textlink="">
      <cdr:nvSpPr>
        <cdr:cNvPr id="2" name="Прямоугольник 1">
          <a:extLst xmlns:a="http://schemas.openxmlformats.org/drawingml/2006/main">
            <a:ext uri="{FF2B5EF4-FFF2-40B4-BE49-F238E27FC236}">
              <a16:creationId xmlns:a16="http://schemas.microsoft.com/office/drawing/2014/main" id="{5E0C51C4-ED4A-4F3D-8FA0-B472B9A8DC36}"/>
            </a:ext>
          </a:extLst>
        </cdr:cNvPr>
        <cdr:cNvSpPr/>
      </cdr:nvSpPr>
      <cdr:spPr>
        <a:xfrm xmlns:a="http://schemas.openxmlformats.org/drawingml/2006/main">
          <a:off x="5689621" y="2687995"/>
          <a:ext cx="883575" cy="461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ru-RU"/>
          </a:defPPr>
          <a:lvl1pPr marL="0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544251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088502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632753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177004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721254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265505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809756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354007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dirty="0" smtClean="0">
              <a:solidFill>
                <a:schemeClr val="accent1">
                  <a:lumMod val="75000"/>
                </a:schemeClr>
              </a:solidFill>
            </a:rPr>
            <a:t>334,1</a:t>
          </a:r>
          <a:endParaRPr lang="ru-RU" sz="2000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0.0525</cdr:x>
      <cdr:y>0.53128</cdr:y>
    </cdr:from>
    <cdr:to>
      <cdr:x>0.12942</cdr:x>
      <cdr:y>0.57954</cdr:y>
    </cdr:to>
    <cdr:sp macro="" textlink="">
      <cdr:nvSpPr>
        <cdr:cNvPr id="3" name="Прямоугольник 2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442268" y="2879667"/>
          <a:ext cx="648072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544251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088502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632753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177004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721254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265505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809756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354007" algn="l" defTabSz="1088502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chemeClr val="accent1">
                  <a:lumMod val="75000"/>
                </a:schemeClr>
              </a:solidFill>
            </a:rPr>
            <a:t>279,2</a:t>
          </a:r>
          <a:endParaRPr lang="ru-RU" sz="1100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0.0525</cdr:x>
      <cdr:y>0.63349</cdr:y>
    </cdr:from>
    <cdr:to>
      <cdr:x>0.12942</cdr:x>
      <cdr:y>0.68175</cdr:y>
    </cdr:to>
    <cdr:sp macro="" textlink="">
      <cdr:nvSpPr>
        <cdr:cNvPr id="4" name="Прямоугольник 3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442268" y="3433665"/>
          <a:ext cx="648072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>
              <a:solidFill>
                <a:schemeClr val="accent1">
                  <a:lumMod val="75000"/>
                </a:schemeClr>
              </a:solidFill>
            </a:rPr>
            <a:t>241,9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0.04938</cdr:x>
      <cdr:y>0.70336</cdr:y>
    </cdr:from>
    <cdr:to>
      <cdr:x>0.1263</cdr:x>
      <cdr:y>0.75162</cdr:y>
    </cdr:to>
    <cdr:sp macro="" textlink="">
      <cdr:nvSpPr>
        <cdr:cNvPr id="5" name="Прямоугольник 4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416003" y="3812398"/>
          <a:ext cx="648072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>
              <a:solidFill>
                <a:schemeClr val="accent1">
                  <a:lumMod val="75000"/>
                </a:schemeClr>
              </a:solidFill>
            </a:rPr>
            <a:t>102,8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0.21243</cdr:x>
      <cdr:y>0.35894</cdr:y>
    </cdr:from>
    <cdr:to>
      <cdr:x>0.28935</cdr:x>
      <cdr:y>0.40721</cdr:y>
    </cdr:to>
    <cdr:sp macro="" textlink="">
      <cdr:nvSpPr>
        <cdr:cNvPr id="6" name="Прямоугольник 5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1789702" y="1945577"/>
          <a:ext cx="648072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>
              <a:solidFill>
                <a:schemeClr val="accent1">
                  <a:lumMod val="75000"/>
                </a:schemeClr>
              </a:solidFill>
            </a:rPr>
            <a:t>337,2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0.21489</cdr:x>
      <cdr:y>0.54236</cdr:y>
    </cdr:from>
    <cdr:to>
      <cdr:x>0.29181</cdr:x>
      <cdr:y>0.59063</cdr:y>
    </cdr:to>
    <cdr:sp macro="" textlink="">
      <cdr:nvSpPr>
        <cdr:cNvPr id="7" name="Прямоугольник 6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1810420" y="2939750"/>
          <a:ext cx="648072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>
              <a:solidFill>
                <a:schemeClr val="accent1">
                  <a:lumMod val="75000"/>
                </a:schemeClr>
              </a:solidFill>
            </a:rPr>
            <a:t>626,8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0.21489</cdr:x>
      <cdr:y>0.69445</cdr:y>
    </cdr:from>
    <cdr:to>
      <cdr:x>0.29181</cdr:x>
      <cdr:y>0.74271</cdr:y>
    </cdr:to>
    <cdr:sp macro="" textlink="">
      <cdr:nvSpPr>
        <cdr:cNvPr id="8" name="Прямоугольник 7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1810420" y="3764088"/>
          <a:ext cx="648072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>
              <a:solidFill>
                <a:schemeClr val="accent1">
                  <a:lumMod val="75000"/>
                </a:schemeClr>
              </a:solidFill>
            </a:rPr>
            <a:t>115,3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0.37728</cdr:x>
      <cdr:y>0.11173</cdr:y>
    </cdr:from>
    <cdr:to>
      <cdr:x>0.45421</cdr:x>
      <cdr:y>0.15999</cdr:y>
    </cdr:to>
    <cdr:sp macro="" textlink="">
      <cdr:nvSpPr>
        <cdr:cNvPr id="9" name="Прямоугольник 8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3178572" y="605594"/>
          <a:ext cx="648072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>
              <a:solidFill>
                <a:schemeClr val="accent1">
                  <a:lumMod val="75000"/>
                </a:schemeClr>
              </a:solidFill>
            </a:rPr>
            <a:t>47,8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0.36589</cdr:x>
      <cdr:y>0.41051</cdr:y>
    </cdr:from>
    <cdr:to>
      <cdr:x>0.45196</cdr:x>
      <cdr:y>0.45877</cdr:y>
    </cdr:to>
    <cdr:sp macro="" textlink="">
      <cdr:nvSpPr>
        <cdr:cNvPr id="10" name="Прямоугольник 9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3082589" y="2225056"/>
          <a:ext cx="725107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>
              <a:solidFill>
                <a:schemeClr val="accent1">
                  <a:lumMod val="75000"/>
                </a:schemeClr>
              </a:solidFill>
            </a:rPr>
            <a:t>1</a:t>
          </a:r>
          <a:r>
            <a:rPr lang="ru-RU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dirty="0" smtClean="0">
              <a:solidFill>
                <a:schemeClr val="accent1">
                  <a:lumMod val="75000"/>
                </a:schemeClr>
              </a:solidFill>
            </a:rPr>
            <a:t>215,5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0.37039</cdr:x>
      <cdr:y>0.66788</cdr:y>
    </cdr:from>
    <cdr:to>
      <cdr:x>0.44731</cdr:x>
      <cdr:y>0.71614</cdr:y>
    </cdr:to>
    <cdr:sp macro="" textlink="">
      <cdr:nvSpPr>
        <cdr:cNvPr id="11" name="Прямоугольник 10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3120502" y="3620072"/>
          <a:ext cx="648072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>
              <a:solidFill>
                <a:schemeClr val="accent1">
                  <a:lumMod val="75000"/>
                </a:schemeClr>
              </a:solidFill>
            </a:rPr>
            <a:t>222,3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0.53968</cdr:x>
      <cdr:y>0.08517</cdr:y>
    </cdr:from>
    <cdr:to>
      <cdr:x>0.5995</cdr:x>
      <cdr:y>0.13344</cdr:y>
    </cdr:to>
    <cdr:sp macro="" textlink="">
      <cdr:nvSpPr>
        <cdr:cNvPr id="12" name="Прямоугольник 11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4546724" y="461665"/>
          <a:ext cx="504000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>
              <a:solidFill>
                <a:schemeClr val="accent1">
                  <a:lumMod val="75000"/>
                </a:schemeClr>
              </a:solidFill>
            </a:rPr>
            <a:t>23,2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0.5273</cdr:x>
      <cdr:y>0.40735</cdr:y>
    </cdr:from>
    <cdr:to>
      <cdr:x>0.60422</cdr:x>
      <cdr:y>0.45561</cdr:y>
    </cdr:to>
    <cdr:sp macro="" textlink="">
      <cdr:nvSpPr>
        <cdr:cNvPr id="13" name="Прямоугольник 12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4442408" y="2207931"/>
          <a:ext cx="648072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>
              <a:solidFill>
                <a:schemeClr val="accent1">
                  <a:lumMod val="75000"/>
                </a:schemeClr>
              </a:solidFill>
            </a:rPr>
            <a:t>1 299,8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0.53585</cdr:x>
      <cdr:y>0.66788</cdr:y>
    </cdr:from>
    <cdr:to>
      <cdr:x>0.59567</cdr:x>
      <cdr:y>0.71614</cdr:y>
    </cdr:to>
    <cdr:sp macro="" textlink="">
      <cdr:nvSpPr>
        <cdr:cNvPr id="14" name="Прямоугольник 13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4514444" y="3620072"/>
          <a:ext cx="504000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>
              <a:solidFill>
                <a:schemeClr val="accent1">
                  <a:lumMod val="75000"/>
                </a:schemeClr>
              </a:solidFill>
            </a:rPr>
            <a:t>224</a:t>
          </a:r>
          <a:r>
            <a:rPr lang="en-US" dirty="0" smtClean="0">
              <a:solidFill>
                <a:schemeClr val="accent1">
                  <a:lumMod val="75000"/>
                </a:schemeClr>
              </a:solidFill>
            </a:rPr>
            <a:t>,</a:t>
          </a:r>
          <a:r>
            <a:rPr lang="ru-RU" dirty="0" smtClean="0">
              <a:solidFill>
                <a:schemeClr val="accent1">
                  <a:lumMod val="75000"/>
                </a:schemeClr>
              </a:solidFill>
            </a:rPr>
            <a:t>7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0.70207</cdr:x>
      <cdr:y>0.57937</cdr:y>
    </cdr:from>
    <cdr:to>
      <cdr:x>0.77899</cdr:x>
      <cdr:y>0.62763</cdr:y>
    </cdr:to>
    <cdr:sp macro="" textlink="">
      <cdr:nvSpPr>
        <cdr:cNvPr id="15" name="Прямоугольник 14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5914876" y="3140327"/>
          <a:ext cx="648072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>
              <a:solidFill>
                <a:schemeClr val="accent1">
                  <a:lumMod val="75000"/>
                </a:schemeClr>
              </a:solidFill>
            </a:rPr>
            <a:t>20,5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0.70207</cdr:x>
      <cdr:y>0.61474</cdr:y>
    </cdr:from>
    <cdr:to>
      <cdr:x>0.77899</cdr:x>
      <cdr:y>0.663</cdr:y>
    </cdr:to>
    <cdr:sp macro="" textlink="">
      <cdr:nvSpPr>
        <cdr:cNvPr id="16" name="Прямоугольник 15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5914876" y="3332040"/>
          <a:ext cx="648072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>
              <a:solidFill>
                <a:schemeClr val="accent1">
                  <a:lumMod val="75000"/>
                </a:schemeClr>
              </a:solidFill>
            </a:rPr>
            <a:t>89,5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0.70207</cdr:x>
      <cdr:y>0.66788</cdr:y>
    </cdr:from>
    <cdr:to>
      <cdr:x>0.77899</cdr:x>
      <cdr:y>0.71614</cdr:y>
    </cdr:to>
    <cdr:sp macro="" textlink="">
      <cdr:nvSpPr>
        <cdr:cNvPr id="17" name="Прямоугольник 16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5914876" y="3620072"/>
          <a:ext cx="648072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>
              <a:solidFill>
                <a:schemeClr val="accent1">
                  <a:lumMod val="75000"/>
                </a:schemeClr>
              </a:solidFill>
            </a:rPr>
            <a:t>224,1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0.86168</cdr:x>
      <cdr:y>0.57948</cdr:y>
    </cdr:from>
    <cdr:to>
      <cdr:x>0.9386</cdr:x>
      <cdr:y>0.62775</cdr:y>
    </cdr:to>
    <cdr:sp macro="" textlink="">
      <cdr:nvSpPr>
        <cdr:cNvPr id="18" name="Прямоугольник 17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7259527" y="3140952"/>
          <a:ext cx="648042" cy="2616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>
              <a:solidFill>
                <a:schemeClr val="accent1">
                  <a:lumMod val="75000"/>
                </a:schemeClr>
              </a:solidFill>
            </a:rPr>
            <a:t>19,9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0.86447</cdr:x>
      <cdr:y>0.61474</cdr:y>
    </cdr:from>
    <cdr:to>
      <cdr:x>0.92198</cdr:x>
      <cdr:y>0.663</cdr:y>
    </cdr:to>
    <cdr:sp macro="" textlink="">
      <cdr:nvSpPr>
        <cdr:cNvPr id="19" name="Прямоугольник 18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7283028" y="3332040"/>
          <a:ext cx="484577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>
              <a:solidFill>
                <a:schemeClr val="accent1">
                  <a:lumMod val="75000"/>
                </a:schemeClr>
              </a:solidFill>
            </a:rPr>
            <a:t>74,0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0.85823</cdr:x>
      <cdr:y>0.66788</cdr:y>
    </cdr:from>
    <cdr:to>
      <cdr:x>0.93515</cdr:x>
      <cdr:y>0.71614</cdr:y>
    </cdr:to>
    <cdr:sp macro="" textlink="">
      <cdr:nvSpPr>
        <cdr:cNvPr id="20" name="Прямоугольник 19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7230499" y="3620072"/>
          <a:ext cx="648072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>
              <a:solidFill>
                <a:schemeClr val="accent1">
                  <a:lumMod val="75000"/>
                </a:schemeClr>
              </a:solidFill>
            </a:rPr>
            <a:t>216,4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0.37513</cdr:x>
      <cdr:y>0.08517</cdr:y>
    </cdr:from>
    <cdr:to>
      <cdr:x>0.42861</cdr:x>
      <cdr:y>0.13344</cdr:y>
    </cdr:to>
    <cdr:sp macro="" textlink="">
      <cdr:nvSpPr>
        <cdr:cNvPr id="21" name="Прямоугольник 20">
          <a:extLst xmlns:a="http://schemas.openxmlformats.org/drawingml/2006/main">
            <a:ext uri="{FF2B5EF4-FFF2-40B4-BE49-F238E27FC236}">
              <a16:creationId xmlns:a16="http://schemas.microsoft.com/office/drawing/2014/main" id="{3E1584E1-1AC7-4093-AA7E-35A0E9206F24}"/>
            </a:ext>
          </a:extLst>
        </cdr:cNvPr>
        <cdr:cNvSpPr/>
      </cdr:nvSpPr>
      <cdr:spPr>
        <a:xfrm xmlns:a="http://schemas.openxmlformats.org/drawingml/2006/main">
          <a:off x="3160430" y="461665"/>
          <a:ext cx="450536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>
              <a:solidFill>
                <a:schemeClr val="accent1">
                  <a:lumMod val="75000"/>
                </a:schemeClr>
              </a:solidFill>
            </a:rPr>
            <a:t>10,4</a:t>
          </a:r>
          <a:endParaRPr lang="ru-RU" dirty="0">
            <a:solidFill>
              <a:schemeClr val="accent1">
                <a:lumMod val="75000"/>
              </a:schemeClr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3" y="4"/>
            <a:ext cx="2946399" cy="494116"/>
          </a:xfrm>
          <a:prstGeom prst="rect">
            <a:avLst/>
          </a:prstGeom>
        </p:spPr>
        <p:txBody>
          <a:bodyPr vert="horz" lIns="86855" tIns="43428" rIns="86855" bIns="4342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99" y="4"/>
            <a:ext cx="2946399" cy="494116"/>
          </a:xfrm>
          <a:prstGeom prst="rect">
            <a:avLst/>
          </a:prstGeom>
        </p:spPr>
        <p:txBody>
          <a:bodyPr vert="horz" lIns="86855" tIns="43428" rIns="86855" bIns="43428" rtlCol="0"/>
          <a:lstStyle>
            <a:lvl1pPr algn="r">
              <a:defRPr sz="1200"/>
            </a:lvl1pPr>
          </a:lstStyle>
          <a:p>
            <a:fld id="{BBC18DDD-1B6F-43C3-8953-0143B4EEB9B0}" type="datetime1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3" y="9376982"/>
            <a:ext cx="2946399" cy="494116"/>
          </a:xfrm>
          <a:prstGeom prst="rect">
            <a:avLst/>
          </a:prstGeom>
        </p:spPr>
        <p:txBody>
          <a:bodyPr vert="horz" lIns="86855" tIns="43428" rIns="86855" bIns="4342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99" y="9376982"/>
            <a:ext cx="2946399" cy="494116"/>
          </a:xfrm>
          <a:prstGeom prst="rect">
            <a:avLst/>
          </a:prstGeom>
        </p:spPr>
        <p:txBody>
          <a:bodyPr vert="horz" lIns="86855" tIns="43428" rIns="86855" bIns="43428" rtlCol="0" anchor="b"/>
          <a:lstStyle>
            <a:lvl1pPr algn="r">
              <a:defRPr sz="1200"/>
            </a:lvl1pPr>
          </a:lstStyle>
          <a:p>
            <a:fld id="{4F5562F2-1D90-4CEE-BC69-D5E4DB5FF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52667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3" y="4"/>
            <a:ext cx="2946399" cy="494116"/>
          </a:xfrm>
          <a:prstGeom prst="rect">
            <a:avLst/>
          </a:prstGeom>
        </p:spPr>
        <p:txBody>
          <a:bodyPr vert="horz" lIns="86855" tIns="43428" rIns="86855" bIns="4342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9" y="4"/>
            <a:ext cx="2946399" cy="494116"/>
          </a:xfrm>
          <a:prstGeom prst="rect">
            <a:avLst/>
          </a:prstGeom>
        </p:spPr>
        <p:txBody>
          <a:bodyPr vert="horz" lIns="86855" tIns="43428" rIns="86855" bIns="43428" rtlCol="0"/>
          <a:lstStyle>
            <a:lvl1pPr algn="r">
              <a:defRPr sz="1200"/>
            </a:lvl1pPr>
          </a:lstStyle>
          <a:p>
            <a:fld id="{D5E6C8A5-00AA-4DA3-8642-C0C9AFFE20F4}" type="datetime1">
              <a:rPr lang="ru-RU" smtClean="0"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013" y="736600"/>
            <a:ext cx="6597650" cy="3713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855" tIns="43428" rIns="86855" bIns="4342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8" y="4690081"/>
            <a:ext cx="5438775" cy="4442228"/>
          </a:xfrm>
          <a:prstGeom prst="rect">
            <a:avLst/>
          </a:prstGeom>
        </p:spPr>
        <p:txBody>
          <a:bodyPr vert="horz" lIns="86855" tIns="43428" rIns="86855" bIns="434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3" y="9376982"/>
            <a:ext cx="2946399" cy="494116"/>
          </a:xfrm>
          <a:prstGeom prst="rect">
            <a:avLst/>
          </a:prstGeom>
        </p:spPr>
        <p:txBody>
          <a:bodyPr vert="horz" lIns="86855" tIns="43428" rIns="86855" bIns="4342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9" y="9376982"/>
            <a:ext cx="2946399" cy="494116"/>
          </a:xfrm>
          <a:prstGeom prst="rect">
            <a:avLst/>
          </a:prstGeom>
        </p:spPr>
        <p:txBody>
          <a:bodyPr vert="horz" lIns="86855" tIns="43428" rIns="86855" bIns="43428" rtlCol="0" anchor="b"/>
          <a:lstStyle>
            <a:lvl1pPr algn="r">
              <a:defRPr sz="1200"/>
            </a:lvl1pPr>
          </a:lstStyle>
          <a:p>
            <a:fld id="{DBE11892-3E3E-450F-AA67-537434DBE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50206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A785459-1EEE-4987-BB5F-B4FCE4B2B540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454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D253EFD-66DB-449E-849E-830F77678D92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817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769D027-76CF-43BC-B6FF-B42B0917E4D5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7948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93E8B14-14FB-405B-9650-5D830AD8B95D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5285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C7BC68F-0346-488D-9A22-3BD841B37F18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6901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35B86DF-7708-4D44-998A-5B6DB43E5D2C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3714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F57A309-2A5C-45BB-BC52-2F2E70985319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032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4543F00-B782-425D-A6E5-6D5DDDD76CF3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6196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5306832-6CD6-41D0-830A-50619AD2CBA2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954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558C488-C4EA-4F04-80C0-6E34B6720C2C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531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8AD7F77-77BC-4259-B486-997BFB285804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438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57C573-E9A9-491F-BC6D-39E14D2AD407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0076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B1622CE-DD7D-4D07-82B3-156824F40392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9980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F3198B0-205D-4612-9F94-F530A64080F5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787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EBBBA59-1159-4F18-90BE-4B66DE09F461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547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37DE830-B39E-40F0-AE1E-97025BF3B67B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749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37DE830-B39E-40F0-AE1E-97025BF3B67B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660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B956524-900B-4EA2-BF84-7DA6EFC115BC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951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B956524-900B-4EA2-BF84-7DA6EFC115BC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330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18D32B4-2253-4141-BF22-A41A29ED7F99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45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A6AE72B-F579-4F0E-B088-D657944B7E7C}" type="datetime1">
              <a:rPr lang="ru-RU" smtClean="0"/>
              <a:t>22.11.2023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646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8BAD-D96A-4459-9541-33E3AB6C0B1B}" type="datetime1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366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07E49-462A-4F1D-9D33-18EDD536B533}" type="datetime1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678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4A0D-A57A-466C-9B3D-E6415B0230AA}" type="datetime1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750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84B0-23E1-49D0-B649-E3FC21142AA3}" type="datetime1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401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E7AB4-20E8-412F-B899-F7EFC9329888}" type="datetime1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92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21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6793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62115-0320-4600-BFB4-2159BD04C904}" type="datetime1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270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C5F0F-6781-40E1-BCB9-A7C7C9035B38}" type="datetime1">
              <a:rPr lang="ru-RU" smtClean="0"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389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7CF1-F7B8-4FCC-890C-0EF740C6003E}" type="datetime1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59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66D8-2AB1-4324-B2AB-C96018DA39CC}" type="datetime1">
              <a:rPr lang="ru-RU" smtClean="0"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9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7877E-0B0F-4271-910E-155A198040B9}" type="datetime1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455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EE65-16D5-4BE0-BEF4-07C5D281CBF9}" type="datetime1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662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0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254F4-DA94-46BD-9611-4F22B7646B2D}" type="datetime1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9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6.png"/><Relationship Id="rId21" Type="http://schemas.openxmlformats.org/officeDocument/2006/relationships/image" Target="../media/image31.png"/><Relationship Id="rId7" Type="http://schemas.openxmlformats.org/officeDocument/2006/relationships/image" Target="../media/image17.gif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3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chart" Target="../charts/char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14.png"/><Relationship Id="rId15" Type="http://schemas.openxmlformats.org/officeDocument/2006/relationships/image" Target="../media/image45.png"/><Relationship Id="rId10" Type="http://schemas.openxmlformats.org/officeDocument/2006/relationships/image" Target="../media/image41.png"/><Relationship Id="rId4" Type="http://schemas.openxmlformats.org/officeDocument/2006/relationships/image" Target="../media/image6.png"/><Relationship Id="rId9" Type="http://schemas.openxmlformats.org/officeDocument/2006/relationships/image" Target="../media/image40.png"/><Relationship Id="rId14" Type="http://schemas.openxmlformats.org/officeDocument/2006/relationships/image" Target="../media/image17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6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8.jpe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chart" Target="../charts/chart20.xml"/><Relationship Id="rId3" Type="http://schemas.openxmlformats.org/officeDocument/2006/relationships/chart" Target="../charts/chart19.xml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chart" Target="../charts/chart22.xml"/><Relationship Id="rId10" Type="http://schemas.openxmlformats.org/officeDocument/2006/relationships/image" Target="../media/image66.png"/><Relationship Id="rId4" Type="http://schemas.openxmlformats.org/officeDocument/2006/relationships/image" Target="../media/image6.png"/><Relationship Id="rId9" Type="http://schemas.openxmlformats.org/officeDocument/2006/relationships/image" Target="../media/image65.png"/><Relationship Id="rId14" Type="http://schemas.openxmlformats.org/officeDocument/2006/relationships/chart" Target="../charts/char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chart" Target="../charts/chart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71.png"/><Relationship Id="rId21" Type="http://schemas.openxmlformats.org/officeDocument/2006/relationships/image" Target="../media/image89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image" Target="../media/image70.png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23" Type="http://schemas.openxmlformats.org/officeDocument/2006/relationships/image" Target="../media/image91.jpe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Relationship Id="rId22" Type="http://schemas.openxmlformats.org/officeDocument/2006/relationships/image" Target="../media/image9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chart" Target="../charts/chart1.xm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chart" Target="../charts/char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chart" Target="../charts/char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5" r="25303"/>
          <a:stretch/>
        </p:blipFill>
        <p:spPr>
          <a:xfrm>
            <a:off x="-25474" y="-1"/>
            <a:ext cx="6120680" cy="6859589"/>
          </a:xfrm>
          <a:prstGeom prst="rect">
            <a:avLst/>
          </a:prstGeom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84CBFA4C-3E52-4F04-A907-D225C68DFC2F}"/>
              </a:ext>
            </a:extLst>
          </p:cNvPr>
          <p:cNvGrpSpPr/>
          <p:nvPr/>
        </p:nvGrpSpPr>
        <p:grpSpPr>
          <a:xfrm>
            <a:off x="6095205" y="0"/>
            <a:ext cx="445223" cy="6859587"/>
            <a:chOff x="6101831" y="94077"/>
            <a:chExt cx="445223" cy="6859587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65C94F7A-B270-4BBF-9053-5DA2F94912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9299" t="27948" r="49873" b="61392"/>
            <a:stretch/>
          </p:blipFill>
          <p:spPr>
            <a:xfrm rot="5400000">
              <a:off x="4937332" y="5343942"/>
              <a:ext cx="2807196" cy="412248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EA320394-1171-4F56-98FE-A278FF518F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0733" t="29044" r="29326" b="60297"/>
            <a:stretch/>
          </p:blipFill>
          <p:spPr>
            <a:xfrm rot="5400000">
              <a:off x="4247313" y="1948595"/>
              <a:ext cx="4121286" cy="412249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6527254" y="3173904"/>
            <a:ext cx="5637824" cy="1525685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Основные параметры бюджета</a:t>
            </a:r>
          </a:p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на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2024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год и на плановый</a:t>
            </a: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период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2025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и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2026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D0F398D-1ECC-487F-84F2-DC15DFCC542A}"/>
              </a:ext>
            </a:extLst>
          </p:cNvPr>
          <p:cNvSpPr/>
          <p:nvPr/>
        </p:nvSpPr>
        <p:spPr>
          <a:xfrm>
            <a:off x="6561546" y="2519080"/>
            <a:ext cx="2952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ПРОЕКТ ЗАКОНА</a:t>
            </a:r>
          </a:p>
        </p:txBody>
      </p:sp>
      <p:pic>
        <p:nvPicPr>
          <p:cNvPr id="4" name="Рисунок 3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310036A1-21D3-45F8-89D9-344BBB6796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50" y="117426"/>
            <a:ext cx="3420653" cy="96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96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Таблица 32">
            <a:extLst>
              <a:ext uri="{FF2B5EF4-FFF2-40B4-BE49-F238E27FC236}">
                <a16:creationId xmlns:a16="http://schemas.microsoft.com/office/drawing/2014/main" id="{FB07A060-A965-448A-B902-A53B36535D3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57687" y="2475504"/>
          <a:ext cx="10394720" cy="1104619"/>
        </p:xfrm>
        <a:graphic>
          <a:graphicData uri="http://schemas.openxmlformats.org/drawingml/2006/table">
            <a:tbl>
              <a:tblPr/>
              <a:tblGrid>
                <a:gridCol w="1484960">
                  <a:extLst>
                    <a:ext uri="{9D8B030D-6E8A-4147-A177-3AD203B41FA5}">
                      <a16:colId xmlns:a16="http://schemas.microsoft.com/office/drawing/2014/main" val="3681774805"/>
                    </a:ext>
                  </a:extLst>
                </a:gridCol>
                <a:gridCol w="1484960">
                  <a:extLst>
                    <a:ext uri="{9D8B030D-6E8A-4147-A177-3AD203B41FA5}">
                      <a16:colId xmlns:a16="http://schemas.microsoft.com/office/drawing/2014/main" val="1199462302"/>
                    </a:ext>
                  </a:extLst>
                </a:gridCol>
                <a:gridCol w="1484960">
                  <a:extLst>
                    <a:ext uri="{9D8B030D-6E8A-4147-A177-3AD203B41FA5}">
                      <a16:colId xmlns:a16="http://schemas.microsoft.com/office/drawing/2014/main" val="431958280"/>
                    </a:ext>
                  </a:extLst>
                </a:gridCol>
                <a:gridCol w="1484960">
                  <a:extLst>
                    <a:ext uri="{9D8B030D-6E8A-4147-A177-3AD203B41FA5}">
                      <a16:colId xmlns:a16="http://schemas.microsoft.com/office/drawing/2014/main" val="3083165638"/>
                    </a:ext>
                  </a:extLst>
                </a:gridCol>
                <a:gridCol w="1484960">
                  <a:extLst>
                    <a:ext uri="{9D8B030D-6E8A-4147-A177-3AD203B41FA5}">
                      <a16:colId xmlns:a16="http://schemas.microsoft.com/office/drawing/2014/main" val="167020556"/>
                    </a:ext>
                  </a:extLst>
                </a:gridCol>
                <a:gridCol w="1484960">
                  <a:extLst>
                    <a:ext uri="{9D8B030D-6E8A-4147-A177-3AD203B41FA5}">
                      <a16:colId xmlns:a16="http://schemas.microsoft.com/office/drawing/2014/main" val="4288065190"/>
                    </a:ext>
                  </a:extLst>
                </a:gridCol>
                <a:gridCol w="1484960">
                  <a:extLst>
                    <a:ext uri="{9D8B030D-6E8A-4147-A177-3AD203B41FA5}">
                      <a16:colId xmlns:a16="http://schemas.microsoft.com/office/drawing/2014/main" val="3501198772"/>
                    </a:ext>
                  </a:extLst>
                </a:gridCol>
              </a:tblGrid>
              <a:tr h="67760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Низкое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качество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Высокое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качество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Надлежащее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качество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Надлежащее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качество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Надлежащее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качество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Надлежащее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качество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Надлежащее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качество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935941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Рейтинги Ненецкого автономного округа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67" name="Таблица 66">
            <a:extLst>
              <a:ext uri="{FF2B5EF4-FFF2-40B4-BE49-F238E27FC236}">
                <a16:creationId xmlns:a16="http://schemas.microsoft.com/office/drawing/2014/main" id="{945D674A-B9EA-4DD3-89F4-A13B43D1D92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89029" y="3308471"/>
          <a:ext cx="10386012" cy="434059"/>
        </p:xfrm>
        <a:graphic>
          <a:graphicData uri="http://schemas.openxmlformats.org/drawingml/2006/table">
            <a:tbl>
              <a:tblPr/>
              <a:tblGrid>
                <a:gridCol w="1483716">
                  <a:extLst>
                    <a:ext uri="{9D8B030D-6E8A-4147-A177-3AD203B41FA5}">
                      <a16:colId xmlns:a16="http://schemas.microsoft.com/office/drawing/2014/main" val="1060265752"/>
                    </a:ext>
                  </a:extLst>
                </a:gridCol>
                <a:gridCol w="1483716">
                  <a:extLst>
                    <a:ext uri="{9D8B030D-6E8A-4147-A177-3AD203B41FA5}">
                      <a16:colId xmlns:a16="http://schemas.microsoft.com/office/drawing/2014/main" val="1384278759"/>
                    </a:ext>
                  </a:extLst>
                </a:gridCol>
                <a:gridCol w="1483716">
                  <a:extLst>
                    <a:ext uri="{9D8B030D-6E8A-4147-A177-3AD203B41FA5}">
                      <a16:colId xmlns:a16="http://schemas.microsoft.com/office/drawing/2014/main" val="1993930684"/>
                    </a:ext>
                  </a:extLst>
                </a:gridCol>
                <a:gridCol w="1483716">
                  <a:extLst>
                    <a:ext uri="{9D8B030D-6E8A-4147-A177-3AD203B41FA5}">
                      <a16:colId xmlns:a16="http://schemas.microsoft.com/office/drawing/2014/main" val="3542873401"/>
                    </a:ext>
                  </a:extLst>
                </a:gridCol>
                <a:gridCol w="1483716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483716">
                  <a:extLst>
                    <a:ext uri="{9D8B030D-6E8A-4147-A177-3AD203B41FA5}">
                      <a16:colId xmlns:a16="http://schemas.microsoft.com/office/drawing/2014/main" val="362693307"/>
                    </a:ext>
                  </a:extLst>
                </a:gridCol>
                <a:gridCol w="1483716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</a:tblGrid>
              <a:tr h="21343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2016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2017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2018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2020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  <p:pic>
        <p:nvPicPr>
          <p:cNvPr id="25" name="Picture 4" descr="http://stroiresurs37.ru/attachments/Image/quality_1.png">
            <a:extLst>
              <a:ext uri="{FF2B5EF4-FFF2-40B4-BE49-F238E27FC236}">
                <a16:creationId xmlns:a16="http://schemas.microsoft.com/office/drawing/2014/main" id="{D282424E-C329-4010-B473-6205ADEC1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74" y="1485578"/>
            <a:ext cx="1079067" cy="107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30579DC-C1E6-40CF-ACFE-147421C3514C}"/>
              </a:ext>
            </a:extLst>
          </p:cNvPr>
          <p:cNvSpPr/>
          <p:nvPr/>
        </p:nvSpPr>
        <p:spPr>
          <a:xfrm>
            <a:off x="1975802" y="1557586"/>
            <a:ext cx="10096068" cy="92332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fontAlgn="base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Рейтинг качества управления региональными финансами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Оценка качества управления региональными финансами и качества межбюджетных отношений в субъектах Российской Федерации проводится Министерством финансов РФ</a:t>
            </a:r>
          </a:p>
        </p:txBody>
      </p:sp>
      <p:graphicFrame>
        <p:nvGraphicFramePr>
          <p:cNvPr id="31" name="Таблица 30">
            <a:extLst>
              <a:ext uri="{FF2B5EF4-FFF2-40B4-BE49-F238E27FC236}">
                <a16:creationId xmlns:a16="http://schemas.microsoft.com/office/drawing/2014/main" id="{48B1454C-7FAB-4469-8422-6ABE1F7101D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12165" y="4881783"/>
          <a:ext cx="10539739" cy="1520434"/>
        </p:xfrm>
        <a:graphic>
          <a:graphicData uri="http://schemas.openxmlformats.org/drawingml/2006/table">
            <a:tbl>
              <a:tblPr/>
              <a:tblGrid>
                <a:gridCol w="1505677">
                  <a:extLst>
                    <a:ext uri="{9D8B030D-6E8A-4147-A177-3AD203B41FA5}">
                      <a16:colId xmlns:a16="http://schemas.microsoft.com/office/drawing/2014/main" val="3681774805"/>
                    </a:ext>
                  </a:extLst>
                </a:gridCol>
                <a:gridCol w="1505677">
                  <a:extLst>
                    <a:ext uri="{9D8B030D-6E8A-4147-A177-3AD203B41FA5}">
                      <a16:colId xmlns:a16="http://schemas.microsoft.com/office/drawing/2014/main" val="1199462302"/>
                    </a:ext>
                  </a:extLst>
                </a:gridCol>
                <a:gridCol w="1505677">
                  <a:extLst>
                    <a:ext uri="{9D8B030D-6E8A-4147-A177-3AD203B41FA5}">
                      <a16:colId xmlns:a16="http://schemas.microsoft.com/office/drawing/2014/main" val="431958280"/>
                    </a:ext>
                  </a:extLst>
                </a:gridCol>
                <a:gridCol w="1505677">
                  <a:extLst>
                    <a:ext uri="{9D8B030D-6E8A-4147-A177-3AD203B41FA5}">
                      <a16:colId xmlns:a16="http://schemas.microsoft.com/office/drawing/2014/main" val="3083165638"/>
                    </a:ext>
                  </a:extLst>
                </a:gridCol>
                <a:gridCol w="1505677">
                  <a:extLst>
                    <a:ext uri="{9D8B030D-6E8A-4147-A177-3AD203B41FA5}">
                      <a16:colId xmlns:a16="http://schemas.microsoft.com/office/drawing/2014/main" val="167020556"/>
                    </a:ext>
                  </a:extLst>
                </a:gridCol>
                <a:gridCol w="1505677">
                  <a:extLst>
                    <a:ext uri="{9D8B030D-6E8A-4147-A177-3AD203B41FA5}">
                      <a16:colId xmlns:a16="http://schemas.microsoft.com/office/drawing/2014/main" val="2128040880"/>
                    </a:ext>
                  </a:extLst>
                </a:gridCol>
                <a:gridCol w="1505677">
                  <a:extLst>
                    <a:ext uri="{9D8B030D-6E8A-4147-A177-3AD203B41FA5}">
                      <a16:colId xmlns:a16="http://schemas.microsoft.com/office/drawing/2014/main" val="2757112429"/>
                    </a:ext>
                  </a:extLst>
                </a:gridCol>
              </a:tblGrid>
              <a:tr h="152043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место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место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место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Группа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А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очень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высокий уровень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Группа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А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очень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высокий уровень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Группа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endParaRPr kumimoji="0" lang="ru-RU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высокий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уровень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Группа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А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очень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высокий уровень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935941"/>
                  </a:ext>
                </a:extLst>
              </a:tr>
            </a:tbl>
          </a:graphicData>
        </a:graphic>
      </p:graphicFrame>
      <p:graphicFrame>
        <p:nvGraphicFramePr>
          <p:cNvPr id="34" name="Таблица 33">
            <a:extLst>
              <a:ext uri="{FF2B5EF4-FFF2-40B4-BE49-F238E27FC236}">
                <a16:creationId xmlns:a16="http://schemas.microsoft.com/office/drawing/2014/main" id="{4AFEBB32-4C19-4AE8-BA71-17562968884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89029" y="6297344"/>
          <a:ext cx="10386012" cy="434059"/>
        </p:xfrm>
        <a:graphic>
          <a:graphicData uri="http://schemas.openxmlformats.org/drawingml/2006/table">
            <a:tbl>
              <a:tblPr/>
              <a:tblGrid>
                <a:gridCol w="1483716">
                  <a:extLst>
                    <a:ext uri="{9D8B030D-6E8A-4147-A177-3AD203B41FA5}">
                      <a16:colId xmlns:a16="http://schemas.microsoft.com/office/drawing/2014/main" val="1060265752"/>
                    </a:ext>
                  </a:extLst>
                </a:gridCol>
                <a:gridCol w="1483716">
                  <a:extLst>
                    <a:ext uri="{9D8B030D-6E8A-4147-A177-3AD203B41FA5}">
                      <a16:colId xmlns:a16="http://schemas.microsoft.com/office/drawing/2014/main" val="1384278759"/>
                    </a:ext>
                  </a:extLst>
                </a:gridCol>
                <a:gridCol w="1483716">
                  <a:extLst>
                    <a:ext uri="{9D8B030D-6E8A-4147-A177-3AD203B41FA5}">
                      <a16:colId xmlns:a16="http://schemas.microsoft.com/office/drawing/2014/main" val="1993930684"/>
                    </a:ext>
                  </a:extLst>
                </a:gridCol>
                <a:gridCol w="1483716">
                  <a:extLst>
                    <a:ext uri="{9D8B030D-6E8A-4147-A177-3AD203B41FA5}">
                      <a16:colId xmlns:a16="http://schemas.microsoft.com/office/drawing/2014/main" val="3542873401"/>
                    </a:ext>
                  </a:extLst>
                </a:gridCol>
                <a:gridCol w="1483716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483716">
                  <a:extLst>
                    <a:ext uri="{9D8B030D-6E8A-4147-A177-3AD203B41FA5}">
                      <a16:colId xmlns:a16="http://schemas.microsoft.com/office/drawing/2014/main" val="362693307"/>
                    </a:ext>
                  </a:extLst>
                </a:gridCol>
                <a:gridCol w="1483716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</a:tblGrid>
              <a:tr h="42721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2016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2017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2018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2020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  <p:pic>
        <p:nvPicPr>
          <p:cNvPr id="28" name="Picture 6" descr="https://png.icons8.com/?id=3293&amp;size=1600">
            <a:extLst>
              <a:ext uri="{FF2B5EF4-FFF2-40B4-BE49-F238E27FC236}">
                <a16:creationId xmlns:a16="http://schemas.microsoft.com/office/drawing/2014/main" id="{83653AE0-E6E3-4AA8-B455-16DD22309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29" y="4224883"/>
            <a:ext cx="748358" cy="748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52147A5-7299-40C2-A77F-75092D223D0E}"/>
              </a:ext>
            </a:extLst>
          </p:cNvPr>
          <p:cNvSpPr/>
          <p:nvPr/>
        </p:nvSpPr>
        <p:spPr>
          <a:xfrm>
            <a:off x="1975802" y="3911605"/>
            <a:ext cx="9880044" cy="1200318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fontAlgn="base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Рейтинг открытости бюджетных данных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Рейтинг субъектов Российской Федерации по уровню открытости бюджетных данных составляется Федеральным государственным бюджетным учреждением «Научно-исследовательский финансовый институт» (НИФИ) по заказу Министерства финансов РФ</a:t>
            </a:r>
          </a:p>
        </p:txBody>
      </p:sp>
    </p:spTree>
    <p:extLst>
      <p:ext uri="{BB962C8B-B14F-4D97-AF65-F5344CB8AC3E}">
        <p14:creationId xmlns:p14="http://schemas.microsoft.com/office/powerpoint/2010/main" val="415679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Консолидированный бюджет НАО, млрд руб.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34" name="Таблица 33">
            <a:extLst>
              <a:ext uri="{FF2B5EF4-FFF2-40B4-BE49-F238E27FC236}">
                <a16:creationId xmlns:a16="http://schemas.microsoft.com/office/drawing/2014/main" id="{4AFEBB32-4C19-4AE8-BA71-1756296888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873584"/>
              </p:ext>
            </p:extLst>
          </p:nvPr>
        </p:nvGraphicFramePr>
        <p:xfrm>
          <a:off x="982639" y="5995209"/>
          <a:ext cx="10225134" cy="458921"/>
        </p:xfrm>
        <a:graphic>
          <a:graphicData uri="http://schemas.openxmlformats.org/drawingml/2006/table">
            <a:tbl>
              <a:tblPr/>
              <a:tblGrid>
                <a:gridCol w="1704189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704189">
                  <a:extLst>
                    <a:ext uri="{9D8B030D-6E8A-4147-A177-3AD203B41FA5}">
                      <a16:colId xmlns:a16="http://schemas.microsoft.com/office/drawing/2014/main" val="362693307"/>
                    </a:ext>
                  </a:extLst>
                </a:gridCol>
                <a:gridCol w="1704189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  <a:gridCol w="1704189">
                  <a:extLst>
                    <a:ext uri="{9D8B030D-6E8A-4147-A177-3AD203B41FA5}">
                      <a16:colId xmlns:a16="http://schemas.microsoft.com/office/drawing/2014/main" val="2119485028"/>
                    </a:ext>
                  </a:extLst>
                </a:gridCol>
                <a:gridCol w="1704189">
                  <a:extLst>
                    <a:ext uri="{9D8B030D-6E8A-4147-A177-3AD203B41FA5}">
                      <a16:colId xmlns:a16="http://schemas.microsoft.com/office/drawing/2014/main" val="129422111"/>
                    </a:ext>
                  </a:extLst>
                </a:gridCol>
                <a:gridCol w="1704189">
                  <a:extLst>
                    <a:ext uri="{9D8B030D-6E8A-4147-A177-3AD203B41FA5}">
                      <a16:colId xmlns:a16="http://schemas.microsoft.com/office/drawing/2014/main" val="2838584052"/>
                    </a:ext>
                  </a:extLst>
                </a:gridCol>
              </a:tblGrid>
              <a:tr h="4589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  <p:sp>
        <p:nvSpPr>
          <p:cNvPr id="13" name="Овал 12">
            <a:extLst>
              <a:ext uri="{FF2B5EF4-FFF2-40B4-BE49-F238E27FC236}">
                <a16:creationId xmlns:a16="http://schemas.microsoft.com/office/drawing/2014/main" id="{2AB117E2-50E0-454B-8651-E5BC493F906F}"/>
              </a:ext>
            </a:extLst>
          </p:cNvPr>
          <p:cNvSpPr/>
          <p:nvPr/>
        </p:nvSpPr>
        <p:spPr>
          <a:xfrm>
            <a:off x="2422798" y="5591767"/>
            <a:ext cx="216024" cy="21602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9B02372-2271-48DE-BE5B-9F2C38CACBAE}"/>
              </a:ext>
            </a:extLst>
          </p:cNvPr>
          <p:cNvSpPr/>
          <p:nvPr/>
        </p:nvSpPr>
        <p:spPr>
          <a:xfrm>
            <a:off x="2746834" y="5491154"/>
            <a:ext cx="1296144" cy="417690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Доходы</a:t>
            </a:r>
            <a:endParaRPr lang="ru-RU" sz="2000" dirty="0">
              <a:solidFill>
                <a:schemeClr val="accent6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7DD4400F-09D7-4758-B521-778A2C56BD12}"/>
              </a:ext>
            </a:extLst>
          </p:cNvPr>
          <p:cNvSpPr/>
          <p:nvPr/>
        </p:nvSpPr>
        <p:spPr>
          <a:xfrm>
            <a:off x="4824679" y="5593817"/>
            <a:ext cx="216024" cy="21602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6599B2E-3904-48B1-9AA1-D0437A2A46DA}"/>
              </a:ext>
            </a:extLst>
          </p:cNvPr>
          <p:cNvSpPr/>
          <p:nvPr/>
        </p:nvSpPr>
        <p:spPr>
          <a:xfrm>
            <a:off x="5040703" y="5491154"/>
            <a:ext cx="1296144" cy="417690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cs typeface="Arial" panose="020B0604020202020204" pitchFamily="34" charset="0"/>
              </a:rPr>
              <a:t>Расходы</a:t>
            </a:r>
            <a:endParaRPr lang="ru-RU" sz="20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82BCA59-4638-462B-807B-137EBF82F7CF}"/>
              </a:ext>
            </a:extLst>
          </p:cNvPr>
          <p:cNvSpPr/>
          <p:nvPr/>
        </p:nvSpPr>
        <p:spPr>
          <a:xfrm>
            <a:off x="7696975" y="5491154"/>
            <a:ext cx="2664295" cy="417690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000" b="1" dirty="0">
                <a:solidFill>
                  <a:srgbClr val="C3B732"/>
                </a:solidFill>
                <a:cs typeface="Arial" panose="020B0604020202020204" pitchFamily="34" charset="0"/>
              </a:rPr>
              <a:t>Дефицит/профицит</a:t>
            </a:r>
            <a:endParaRPr lang="ru-RU" sz="2000" dirty="0">
              <a:solidFill>
                <a:srgbClr val="C3B732"/>
              </a:solidFill>
              <a:cs typeface="Arial" panose="020B0604020202020204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CE1B3184-F159-4CDE-B2F6-6930B9634FF1}"/>
              </a:ext>
            </a:extLst>
          </p:cNvPr>
          <p:cNvSpPr/>
          <p:nvPr/>
        </p:nvSpPr>
        <p:spPr>
          <a:xfrm>
            <a:off x="7344959" y="5591767"/>
            <a:ext cx="216024" cy="216024"/>
          </a:xfrm>
          <a:prstGeom prst="ellipse">
            <a:avLst/>
          </a:prstGeom>
          <a:solidFill>
            <a:srgbClr val="C3B732"/>
          </a:solidFill>
          <a:ln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graphicFrame>
        <p:nvGraphicFramePr>
          <p:cNvPr id="23" name="Диаграмма 22">
            <a:extLst>
              <a:ext uri="{FF2B5EF4-FFF2-40B4-BE49-F238E27FC236}">
                <a16:creationId xmlns:a16="http://schemas.microsoft.com/office/drawing/2014/main" id="{315FA4D8-C28B-4C55-985A-3C0D39DCAF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2666590"/>
              </p:ext>
            </p:extLst>
          </p:nvPr>
        </p:nvGraphicFramePr>
        <p:xfrm>
          <a:off x="378508" y="961555"/>
          <a:ext cx="11017223" cy="4245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5913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Таблица 25">
            <a:extLst>
              <a:ext uri="{FF2B5EF4-FFF2-40B4-BE49-F238E27FC236}">
                <a16:creationId xmlns:a16="http://schemas.microsoft.com/office/drawing/2014/main" id="{AEC89DB2-1ECD-401E-AD42-4ABD113C7A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523959"/>
              </p:ext>
            </p:extLst>
          </p:nvPr>
        </p:nvGraphicFramePr>
        <p:xfrm>
          <a:off x="293654" y="1580498"/>
          <a:ext cx="11465306" cy="4716079"/>
        </p:xfrm>
        <a:graphic>
          <a:graphicData uri="http://schemas.openxmlformats.org/drawingml/2006/table">
            <a:tbl>
              <a:tblPr/>
              <a:tblGrid>
                <a:gridCol w="1414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7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4493">
                  <a:extLst>
                    <a:ext uri="{9D8B030D-6E8A-4147-A177-3AD203B41FA5}">
                      <a16:colId xmlns:a16="http://schemas.microsoft.com/office/drawing/2014/main" val="3596953272"/>
                    </a:ext>
                  </a:extLst>
                </a:gridCol>
                <a:gridCol w="1806699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922291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</a:tblGrid>
              <a:tr h="6933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ПОКАЗАТЕЛЬ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26</a:t>
                      </a:r>
                      <a:endParaRPr lang="ru-RU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Доходы, млн руб.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23 237,8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21 114,7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18 569,0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000" b="1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983</a:t>
                      </a:r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,9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000" b="1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440,4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434,4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Налоговые, неналоговые доходы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21 253,9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19 674,3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18</a:t>
                      </a:r>
                      <a:r>
                        <a:rPr lang="ru-RU" sz="20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 134,6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Расходы, млн руб.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25 351,9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23 508,0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21 131,9</a:t>
                      </a:r>
                      <a:endParaRPr lang="ru-RU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607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Профицит/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Дефицит (+/-)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-2 114,1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-2 393,3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-2 562,9</a:t>
                      </a:r>
                      <a:endParaRPr lang="ru-RU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Верхний предел госдолга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2 765,0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5 148,8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7 632,5</a:t>
                      </a:r>
                      <a:endParaRPr lang="ru-RU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Параметры окружного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бюджета Ненецкого автономного округа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9" name="Picture 2" descr="D:\Foto\01. ЛОГО\ИКОНКИ\001. доходы.png">
            <a:extLst>
              <a:ext uri="{FF2B5EF4-FFF2-40B4-BE49-F238E27FC236}">
                <a16:creationId xmlns:a16="http://schemas.microsoft.com/office/drawing/2014/main" id="{B05E4CC9-A95A-4851-955E-F755979EB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01" y="2407694"/>
            <a:ext cx="487798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D:\Foto\01. ЛОГО\ИКОНКИ\002. расходы.png">
            <a:extLst>
              <a:ext uri="{FF2B5EF4-FFF2-40B4-BE49-F238E27FC236}">
                <a16:creationId xmlns:a16="http://schemas.microsoft.com/office/drawing/2014/main" id="{66CBC88C-664A-4B81-9938-13E29D86E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68" y="4398263"/>
            <a:ext cx="509231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200EBBF-3871-46E1-BFD6-E3790A48E903}"/>
              </a:ext>
            </a:extLst>
          </p:cNvPr>
          <p:cNvSpPr/>
          <p:nvPr/>
        </p:nvSpPr>
        <p:spPr>
          <a:xfrm>
            <a:off x="8471470" y="746314"/>
            <a:ext cx="9332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проект</a:t>
            </a:r>
          </a:p>
        </p:txBody>
      </p:sp>
      <p:sp>
        <p:nvSpPr>
          <p:cNvPr id="44" name="Правая фигурная скобка 43">
            <a:extLst>
              <a:ext uri="{FF2B5EF4-FFF2-40B4-BE49-F238E27FC236}">
                <a16:creationId xmlns:a16="http://schemas.microsoft.com/office/drawing/2014/main" id="{53F4F5FA-26D8-4BFB-93CC-B0A9108409F3}"/>
              </a:ext>
            </a:extLst>
          </p:cNvPr>
          <p:cNvSpPr/>
          <p:nvPr/>
        </p:nvSpPr>
        <p:spPr>
          <a:xfrm rot="16200000">
            <a:off x="8794039" y="-1416565"/>
            <a:ext cx="338097" cy="5591747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2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Источники финансирования дефицита бюджета в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2024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году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87D3DFC-BB72-4782-934C-345776F5951D}"/>
              </a:ext>
            </a:extLst>
          </p:cNvPr>
          <p:cNvSpPr/>
          <p:nvPr/>
        </p:nvSpPr>
        <p:spPr>
          <a:xfrm>
            <a:off x="7650068" y="5119252"/>
            <a:ext cx="1005302" cy="618074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 smtClean="0">
              <a:solidFill>
                <a:schemeClr val="bg1"/>
              </a:solidFill>
            </a:endParaRP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1,</a:t>
            </a:r>
            <a:r>
              <a:rPr lang="en-US" sz="1500" dirty="0" smtClean="0">
                <a:solidFill>
                  <a:schemeClr val="bg1"/>
                </a:solidFill>
              </a:rPr>
              <a:t>9</a:t>
            </a:r>
            <a:endParaRPr lang="ru-RU" sz="1500" dirty="0" smtClean="0">
              <a:solidFill>
                <a:schemeClr val="bg1"/>
              </a:solidFill>
            </a:endParaRP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млрд руб</a:t>
            </a:r>
            <a:r>
              <a:rPr lang="ru-RU" sz="1400" dirty="0">
                <a:solidFill>
                  <a:schemeClr val="bg1"/>
                </a:solidFill>
              </a:rPr>
              <a:t>.</a:t>
            </a:r>
          </a:p>
          <a:p>
            <a:pPr algn="ctr"/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EA1E289-C5E7-4154-B37B-0B7BDC2879D8}"/>
              </a:ext>
            </a:extLst>
          </p:cNvPr>
          <p:cNvSpPr/>
          <p:nvPr/>
        </p:nvSpPr>
        <p:spPr>
          <a:xfrm>
            <a:off x="7350630" y="3172801"/>
            <a:ext cx="385043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598600"/>
                </a:solidFill>
              </a:rPr>
              <a:t>Бюджетные кредиты </a:t>
            </a:r>
            <a:r>
              <a:rPr lang="ru-RU" sz="1500" b="1" dirty="0">
                <a:solidFill>
                  <a:srgbClr val="598600"/>
                </a:solidFill>
              </a:rPr>
              <a:t>на пополнение остатка средств на едином счете бюджета (УФК)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3686667" y="4102967"/>
            <a:ext cx="1015345" cy="561679"/>
          </a:xfrm>
          <a:prstGeom prst="rect">
            <a:avLst/>
          </a:prstGeom>
          <a:solidFill>
            <a:schemeClr val="accent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2,</a:t>
            </a:r>
            <a:r>
              <a:rPr lang="en-US" sz="1500" dirty="0" smtClean="0">
                <a:solidFill>
                  <a:schemeClr val="bg1"/>
                </a:solidFill>
              </a:rPr>
              <a:t>3</a:t>
            </a:r>
            <a:endParaRPr lang="ru-RU" sz="1500" dirty="0">
              <a:solidFill>
                <a:schemeClr val="bg1"/>
              </a:solidFill>
            </a:endParaRP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млрд руб.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E1088A8-92B1-400B-AE0C-BAC5A6FB4F3E}"/>
              </a:ext>
            </a:extLst>
          </p:cNvPr>
          <p:cNvSpPr/>
          <p:nvPr/>
        </p:nvSpPr>
        <p:spPr>
          <a:xfrm>
            <a:off x="3288879" y="3195071"/>
            <a:ext cx="397327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accent1"/>
                </a:solidFill>
              </a:rPr>
              <a:t>Кредиты </a:t>
            </a:r>
            <a:endParaRPr lang="ru-RU" sz="1500" b="1" dirty="0">
              <a:solidFill>
                <a:schemeClr val="accent1"/>
              </a:solidFill>
            </a:endParaRPr>
          </a:p>
          <a:p>
            <a:pPr algn="ctr"/>
            <a:r>
              <a:rPr lang="ru-RU" sz="1500" b="1" dirty="0" smtClean="0">
                <a:solidFill>
                  <a:schemeClr val="accent1"/>
                </a:solidFill>
              </a:rPr>
              <a:t>коммерческих банков</a:t>
            </a:r>
            <a:endParaRPr lang="ru-RU" sz="1500" b="1" dirty="0">
              <a:solidFill>
                <a:schemeClr val="accent1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E1AE4828-C6F5-4034-AA0A-A38B2EDCC53D}"/>
              </a:ext>
            </a:extLst>
          </p:cNvPr>
          <p:cNvSpPr/>
          <p:nvPr/>
        </p:nvSpPr>
        <p:spPr>
          <a:xfrm>
            <a:off x="3686667" y="3705405"/>
            <a:ext cx="1015200" cy="3990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bg1"/>
                </a:solidFill>
              </a:rPr>
              <a:t>Получение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83B84D50-24A5-4555-94BF-5268AA902224}"/>
              </a:ext>
            </a:extLst>
          </p:cNvPr>
          <p:cNvSpPr/>
          <p:nvPr/>
        </p:nvSpPr>
        <p:spPr>
          <a:xfrm>
            <a:off x="7643024" y="4034420"/>
            <a:ext cx="998190" cy="630226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1,</a:t>
            </a:r>
            <a:r>
              <a:rPr lang="en-US" sz="1500" dirty="0" smtClean="0">
                <a:solidFill>
                  <a:schemeClr val="bg1"/>
                </a:solidFill>
              </a:rPr>
              <a:t>9</a:t>
            </a:r>
            <a:r>
              <a:rPr lang="ru-RU" sz="15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млрд руб.</a:t>
            </a:r>
            <a:endParaRPr lang="ru-RU" sz="1500" dirty="0">
              <a:solidFill>
                <a:schemeClr val="bg1"/>
              </a:solidFill>
            </a:endParaRP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181B4C67-3A1D-44AF-B5EA-3AEC5A7833C9}"/>
              </a:ext>
            </a:extLst>
          </p:cNvPr>
          <p:cNvGrpSpPr/>
          <p:nvPr/>
        </p:nvGrpSpPr>
        <p:grpSpPr>
          <a:xfrm>
            <a:off x="7643024" y="3699277"/>
            <a:ext cx="1002439" cy="481808"/>
            <a:chOff x="954024" y="4830919"/>
            <a:chExt cx="124786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22C4C788-554D-4451-97AA-59CA2E7B2C05}"/>
                </a:ext>
              </a:extLst>
            </p:cNvPr>
            <p:cNvSpPr/>
            <p:nvPr/>
          </p:nvSpPr>
          <p:spPr>
            <a:xfrm>
              <a:off x="954024" y="4830919"/>
              <a:ext cx="124786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dirty="0">
                  <a:solidFill>
                    <a:schemeClr val="bg1"/>
                  </a:solidFill>
                </a:rPr>
                <a:t>Получение</a:t>
              </a:r>
            </a:p>
          </p:txBody>
        </p:sp>
        <p:sp>
          <p:nvSpPr>
            <p:cNvPr id="48" name="Равнобедренный треугольник 47">
              <a:extLst>
                <a:ext uri="{FF2B5EF4-FFF2-40B4-BE49-F238E27FC236}">
                  <a16:creationId xmlns:a16="http://schemas.microsoft.com/office/drawing/2014/main" id="{5D24154A-5CB5-49B4-9AB0-2A9941DD967B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  <a:latin typeface="PT Sans" panose="020B0503020203020204"/>
              </a:endParaRPr>
            </a:p>
          </p:txBody>
        </p:sp>
      </p:grp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5E4F1FC8-7702-44F0-9006-575225E8C255}"/>
              </a:ext>
            </a:extLst>
          </p:cNvPr>
          <p:cNvSpPr/>
          <p:nvPr/>
        </p:nvSpPr>
        <p:spPr>
          <a:xfrm>
            <a:off x="7647369" y="4719171"/>
            <a:ext cx="1007999" cy="3990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spc="-60" dirty="0" smtClean="0">
                <a:solidFill>
                  <a:schemeClr val="bg1"/>
                </a:solidFill>
              </a:rPr>
              <a:t>Погашение</a:t>
            </a:r>
            <a:endParaRPr lang="ru-RU" sz="1300" spc="-60" dirty="0">
              <a:solidFill>
                <a:schemeClr val="bg1"/>
              </a:solidFill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984C27A5-CD87-43C3-B622-A3C2D38DCBE9}"/>
              </a:ext>
            </a:extLst>
          </p:cNvPr>
          <p:cNvSpPr/>
          <p:nvPr/>
        </p:nvSpPr>
        <p:spPr>
          <a:xfrm>
            <a:off x="1989788" y="4165481"/>
            <a:ext cx="1106451" cy="1136521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0,2</a:t>
            </a:r>
            <a:endParaRPr lang="ru-RU" sz="3600" dirty="0">
              <a:solidFill>
                <a:schemeClr val="bg1"/>
              </a:solidFill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PT Sans" panose="020B0503020203020204"/>
              </a:rPr>
              <a:t>млрд руб.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A642A184-B244-4816-B4E8-23DC54EEB0B5}"/>
              </a:ext>
            </a:extLst>
          </p:cNvPr>
          <p:cNvSpPr/>
          <p:nvPr/>
        </p:nvSpPr>
        <p:spPr>
          <a:xfrm>
            <a:off x="298265" y="2421682"/>
            <a:ext cx="3004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Государственные ценные бумаги (2024 год)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7A4DDDD4-530F-4D2D-957F-DEC544F9EE48}"/>
              </a:ext>
            </a:extLst>
          </p:cNvPr>
          <p:cNvSpPr/>
          <p:nvPr/>
        </p:nvSpPr>
        <p:spPr>
          <a:xfrm>
            <a:off x="731656" y="4127956"/>
            <a:ext cx="1098194" cy="1174046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0,0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млрд руб.</a:t>
            </a:r>
          </a:p>
        </p:txBody>
      </p: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B6E6B7B4-4110-43A7-B9B1-74E577EDE857}"/>
              </a:ext>
            </a:extLst>
          </p:cNvPr>
          <p:cNvGrpSpPr/>
          <p:nvPr/>
        </p:nvGrpSpPr>
        <p:grpSpPr>
          <a:xfrm>
            <a:off x="701990" y="3274952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3" name="Прямоугольник 72">
              <a:extLst>
                <a:ext uri="{FF2B5EF4-FFF2-40B4-BE49-F238E27FC236}">
                  <a16:creationId xmlns:a16="http://schemas.microsoft.com/office/drawing/2014/main" id="{9BAC1263-6F07-4595-BD02-42A2F23FD543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dirty="0">
                  <a:solidFill>
                    <a:schemeClr val="bg1"/>
                  </a:solidFill>
                </a:rPr>
                <a:t>Размещение</a:t>
              </a:r>
            </a:p>
          </p:txBody>
        </p:sp>
        <p:sp>
          <p:nvSpPr>
            <p:cNvPr id="74" name="Равнобедренный треугольник 73">
              <a:extLst>
                <a:ext uri="{FF2B5EF4-FFF2-40B4-BE49-F238E27FC236}">
                  <a16:creationId xmlns:a16="http://schemas.microsoft.com/office/drawing/2014/main" id="{F2508CEB-EE2B-49B4-B7E3-657B18886F6C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7F245F24-471D-49D9-9B08-3B9CC8579CE5}"/>
              </a:ext>
            </a:extLst>
          </p:cNvPr>
          <p:cNvGrpSpPr/>
          <p:nvPr/>
        </p:nvGrpSpPr>
        <p:grpSpPr>
          <a:xfrm>
            <a:off x="1905888" y="3274951"/>
            <a:ext cx="1190352" cy="543092"/>
            <a:chOff x="967396" y="4830919"/>
            <a:chExt cx="1095362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6" name="Прямоугольник 75">
              <a:extLst>
                <a:ext uri="{FF2B5EF4-FFF2-40B4-BE49-F238E27FC236}">
                  <a16:creationId xmlns:a16="http://schemas.microsoft.com/office/drawing/2014/main" id="{ED012BF9-522D-4510-B68A-EC21EF67E49F}"/>
                </a:ext>
              </a:extLst>
            </p:cNvPr>
            <p:cNvSpPr/>
            <p:nvPr/>
          </p:nvSpPr>
          <p:spPr>
            <a:xfrm>
              <a:off x="967396" y="4830919"/>
              <a:ext cx="1095362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spc="-60" dirty="0">
                  <a:solidFill>
                    <a:schemeClr val="bg1"/>
                  </a:solidFill>
                </a:rPr>
                <a:t>Погашение</a:t>
              </a:r>
            </a:p>
          </p:txBody>
        </p:sp>
        <p:sp>
          <p:nvSpPr>
            <p:cNvPr id="77" name="Равнобедренный треугольник 76">
              <a:extLst>
                <a:ext uri="{FF2B5EF4-FFF2-40B4-BE49-F238E27FC236}">
                  <a16:creationId xmlns:a16="http://schemas.microsoft.com/office/drawing/2014/main" id="{732D719D-6D4D-4637-A955-AFF76D0DABC8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  <a:latin typeface="PT Sans" panose="020B0503020203020204"/>
              </a:endParaRPr>
            </a:p>
          </p:txBody>
        </p:sp>
      </p:grp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4813151" y="4054165"/>
            <a:ext cx="1015200" cy="610672"/>
          </a:xfrm>
          <a:prstGeom prst="rect">
            <a:avLst/>
          </a:prstGeom>
          <a:solidFill>
            <a:schemeClr val="accent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3,6</a:t>
            </a:r>
            <a:endParaRPr lang="ru-RU" sz="1500" dirty="0">
              <a:solidFill>
                <a:schemeClr val="bg1"/>
              </a:solidFill>
            </a:endParaRP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млрд руб.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E1AE4828-C6F5-4034-AA0A-A38B2EDCC53D}"/>
              </a:ext>
            </a:extLst>
          </p:cNvPr>
          <p:cNvSpPr/>
          <p:nvPr/>
        </p:nvSpPr>
        <p:spPr>
          <a:xfrm>
            <a:off x="4813151" y="3699277"/>
            <a:ext cx="1015200" cy="38408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bg1"/>
                </a:solidFill>
              </a:rPr>
              <a:t>Получение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5970330" y="4039428"/>
            <a:ext cx="1015200" cy="625409"/>
          </a:xfrm>
          <a:prstGeom prst="rect">
            <a:avLst/>
          </a:prstGeom>
          <a:solidFill>
            <a:schemeClr val="accent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5,0</a:t>
            </a:r>
            <a:endParaRPr lang="ru-RU" sz="1500" dirty="0">
              <a:solidFill>
                <a:schemeClr val="bg1"/>
              </a:solidFill>
            </a:endParaRP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млрд руб.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E1AE4828-C6F5-4034-AA0A-A38B2EDCC53D}"/>
              </a:ext>
            </a:extLst>
          </p:cNvPr>
          <p:cNvSpPr/>
          <p:nvPr/>
        </p:nvSpPr>
        <p:spPr>
          <a:xfrm>
            <a:off x="5970330" y="3699279"/>
            <a:ext cx="1015200" cy="35218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bg1"/>
                </a:solidFill>
              </a:rPr>
              <a:t>Получение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517156"/>
              </p:ext>
            </p:extLst>
          </p:nvPr>
        </p:nvGraphicFramePr>
        <p:xfrm>
          <a:off x="3684850" y="5812964"/>
          <a:ext cx="3297648" cy="419090"/>
        </p:xfrm>
        <a:graphic>
          <a:graphicData uri="http://schemas.openxmlformats.org/drawingml/2006/table">
            <a:tbl>
              <a:tblPr/>
              <a:tblGrid>
                <a:gridCol w="109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7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0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ru-RU" sz="23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BCDC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ru-RU" sz="23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BCDC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ru-RU" sz="23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BCDC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5" name="Таблица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008982"/>
              </p:ext>
            </p:extLst>
          </p:nvPr>
        </p:nvGraphicFramePr>
        <p:xfrm>
          <a:off x="7643024" y="5810766"/>
          <a:ext cx="3307917" cy="419090"/>
        </p:xfrm>
        <a:graphic>
          <a:graphicData uri="http://schemas.openxmlformats.org/drawingml/2006/table">
            <a:tbl>
              <a:tblPr/>
              <a:tblGrid>
                <a:gridCol w="1095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0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0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ru-RU" sz="23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D2C2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ru-RU" sz="23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D2C2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ru-RU" sz="23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D2C2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3687273" y="5149755"/>
            <a:ext cx="1008663" cy="587571"/>
          </a:xfrm>
          <a:prstGeom prst="rect">
            <a:avLst/>
          </a:prstGeom>
          <a:solidFill>
            <a:schemeClr val="accent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0,0</a:t>
            </a:r>
            <a:endParaRPr lang="ru-RU" sz="1300" dirty="0">
              <a:solidFill>
                <a:schemeClr val="bg1"/>
              </a:solidFill>
            </a:endParaRPr>
          </a:p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млрд </a:t>
            </a:r>
          </a:p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руб.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id="{E1AE4828-C6F5-4034-AA0A-A38B2EDCC53D}"/>
              </a:ext>
            </a:extLst>
          </p:cNvPr>
          <p:cNvSpPr/>
          <p:nvPr/>
        </p:nvSpPr>
        <p:spPr>
          <a:xfrm>
            <a:off x="3686678" y="4721501"/>
            <a:ext cx="1006559" cy="4328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Погашение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4806651" y="5119252"/>
            <a:ext cx="1008000" cy="618074"/>
          </a:xfrm>
          <a:prstGeom prst="rect">
            <a:avLst/>
          </a:prstGeom>
          <a:solidFill>
            <a:schemeClr val="accent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1,1</a:t>
            </a:r>
            <a:endParaRPr lang="ru-RU" sz="1500" dirty="0">
              <a:solidFill>
                <a:schemeClr val="bg1"/>
              </a:solidFill>
            </a:endParaRP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млрд руб.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E1AE4828-C6F5-4034-AA0A-A38B2EDCC53D}"/>
              </a:ext>
            </a:extLst>
          </p:cNvPr>
          <p:cNvSpPr/>
          <p:nvPr/>
        </p:nvSpPr>
        <p:spPr>
          <a:xfrm>
            <a:off x="4806651" y="4721502"/>
            <a:ext cx="1007406" cy="39810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Погашение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5962459" y="5120227"/>
            <a:ext cx="1005819" cy="617099"/>
          </a:xfrm>
          <a:prstGeom prst="rect">
            <a:avLst/>
          </a:prstGeom>
          <a:solidFill>
            <a:schemeClr val="accent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2,4</a:t>
            </a:r>
            <a:endParaRPr lang="ru-RU" sz="1500" dirty="0">
              <a:solidFill>
                <a:schemeClr val="bg1"/>
              </a:solidFill>
            </a:endParaRP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млрд руб.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E1AE4828-C6F5-4034-AA0A-A38B2EDCC53D}"/>
              </a:ext>
            </a:extLst>
          </p:cNvPr>
          <p:cNvSpPr/>
          <p:nvPr/>
        </p:nvSpPr>
        <p:spPr>
          <a:xfrm>
            <a:off x="5962459" y="4722506"/>
            <a:ext cx="1007562" cy="3990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Погашение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id="{387D3DFC-BB72-4782-934C-345776F5951D}"/>
              </a:ext>
            </a:extLst>
          </p:cNvPr>
          <p:cNvSpPr/>
          <p:nvPr/>
        </p:nvSpPr>
        <p:spPr>
          <a:xfrm>
            <a:off x="8778603" y="5120611"/>
            <a:ext cx="1004399" cy="616715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 smtClean="0">
              <a:solidFill>
                <a:schemeClr val="bg1"/>
              </a:solidFill>
            </a:endParaRP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1,8 </a:t>
            </a: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млрд </a:t>
            </a:r>
            <a:r>
              <a:rPr lang="ru-RU" sz="1500" dirty="0">
                <a:solidFill>
                  <a:schemeClr val="bg1"/>
                </a:solidFill>
              </a:rPr>
              <a:t>руб.</a:t>
            </a:r>
          </a:p>
          <a:p>
            <a:pPr algn="ctr"/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id="{83B84D50-24A5-4555-94BF-5268AA902224}"/>
              </a:ext>
            </a:extLst>
          </p:cNvPr>
          <p:cNvSpPr/>
          <p:nvPr/>
        </p:nvSpPr>
        <p:spPr>
          <a:xfrm>
            <a:off x="8778603" y="4035779"/>
            <a:ext cx="994492" cy="628867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1,8</a:t>
            </a: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млрд руб.</a:t>
            </a:r>
            <a:endParaRPr lang="ru-RU" sz="1400" dirty="0">
              <a:solidFill>
                <a:schemeClr val="bg1"/>
              </a:solidFill>
            </a:endParaRPr>
          </a:p>
        </p:txBody>
      </p:sp>
      <p:grpSp>
        <p:nvGrpSpPr>
          <p:cNvPr id="118" name="Группа 117">
            <a:extLst>
              <a:ext uri="{FF2B5EF4-FFF2-40B4-BE49-F238E27FC236}">
                <a16:creationId xmlns:a16="http://schemas.microsoft.com/office/drawing/2014/main" id="{181B4C67-3A1D-44AF-B5EA-3AEC5A7833C9}"/>
              </a:ext>
            </a:extLst>
          </p:cNvPr>
          <p:cNvGrpSpPr/>
          <p:nvPr/>
        </p:nvGrpSpPr>
        <p:grpSpPr>
          <a:xfrm>
            <a:off x="8778603" y="3699277"/>
            <a:ext cx="1002439" cy="483167"/>
            <a:chOff x="954024" y="4830919"/>
            <a:chExt cx="124786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19" name="Прямоугольник 118">
              <a:extLst>
                <a:ext uri="{FF2B5EF4-FFF2-40B4-BE49-F238E27FC236}">
                  <a16:creationId xmlns:a16="http://schemas.microsoft.com/office/drawing/2014/main" id="{22C4C788-554D-4451-97AA-59CA2E7B2C05}"/>
                </a:ext>
              </a:extLst>
            </p:cNvPr>
            <p:cNvSpPr/>
            <p:nvPr/>
          </p:nvSpPr>
          <p:spPr>
            <a:xfrm>
              <a:off x="954024" y="4830919"/>
              <a:ext cx="124786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dirty="0">
                  <a:solidFill>
                    <a:schemeClr val="bg1"/>
                  </a:solidFill>
                </a:rPr>
                <a:t>Получение</a:t>
              </a:r>
            </a:p>
          </p:txBody>
        </p:sp>
        <p:sp>
          <p:nvSpPr>
            <p:cNvPr id="120" name="Равнобедренный треугольник 119">
              <a:extLst>
                <a:ext uri="{FF2B5EF4-FFF2-40B4-BE49-F238E27FC236}">
                  <a16:creationId xmlns:a16="http://schemas.microsoft.com/office/drawing/2014/main" id="{5D24154A-5CB5-49B4-9AB0-2A9941DD967B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  <a:latin typeface="PT Sans" panose="020B0503020203020204"/>
              </a:endParaRPr>
            </a:p>
          </p:txBody>
        </p:sp>
      </p:grp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id="{5E4F1FC8-7702-44F0-9006-575225E8C255}"/>
              </a:ext>
            </a:extLst>
          </p:cNvPr>
          <p:cNvSpPr/>
          <p:nvPr/>
        </p:nvSpPr>
        <p:spPr>
          <a:xfrm>
            <a:off x="8782950" y="4720530"/>
            <a:ext cx="1008000" cy="3990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spc="-60" dirty="0" smtClean="0">
                <a:solidFill>
                  <a:schemeClr val="bg1"/>
                </a:solidFill>
              </a:rPr>
              <a:t>Погашение</a:t>
            </a:r>
            <a:endParaRPr lang="ru-RU" sz="1300" spc="-60" dirty="0">
              <a:solidFill>
                <a:schemeClr val="bg1"/>
              </a:solidFill>
            </a:endParaRPr>
          </a:p>
        </p:txBody>
      </p:sp>
      <p:sp>
        <p:nvSpPr>
          <p:cNvPr id="124" name="Прямоугольник 123">
            <a:extLst>
              <a:ext uri="{FF2B5EF4-FFF2-40B4-BE49-F238E27FC236}">
                <a16:creationId xmlns:a16="http://schemas.microsoft.com/office/drawing/2014/main" id="{387D3DFC-BB72-4782-934C-345776F5951D}"/>
              </a:ext>
            </a:extLst>
          </p:cNvPr>
          <p:cNvSpPr/>
          <p:nvPr/>
        </p:nvSpPr>
        <p:spPr>
          <a:xfrm>
            <a:off x="9950888" y="5119252"/>
            <a:ext cx="1000053" cy="618074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 smtClean="0">
              <a:solidFill>
                <a:schemeClr val="bg1"/>
              </a:solidFill>
            </a:endParaRP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1,5</a:t>
            </a: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млрд руб</a:t>
            </a:r>
            <a:r>
              <a:rPr lang="ru-RU" sz="1400" dirty="0">
                <a:solidFill>
                  <a:schemeClr val="bg1"/>
                </a:solidFill>
              </a:rPr>
              <a:t>.</a:t>
            </a:r>
          </a:p>
          <a:p>
            <a:pPr algn="ctr"/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125" name="Прямоугольник 124">
            <a:extLst>
              <a:ext uri="{FF2B5EF4-FFF2-40B4-BE49-F238E27FC236}">
                <a16:creationId xmlns:a16="http://schemas.microsoft.com/office/drawing/2014/main" id="{83B84D50-24A5-4555-94BF-5268AA902224}"/>
              </a:ext>
            </a:extLst>
          </p:cNvPr>
          <p:cNvSpPr/>
          <p:nvPr/>
        </p:nvSpPr>
        <p:spPr>
          <a:xfrm>
            <a:off x="9946542" y="4034420"/>
            <a:ext cx="994492" cy="630226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1,5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 млрд руб.</a:t>
            </a:r>
            <a:endParaRPr lang="ru-RU" sz="1400" dirty="0">
              <a:solidFill>
                <a:schemeClr val="bg1"/>
              </a:solidFill>
            </a:endParaRPr>
          </a:p>
        </p:txBody>
      </p:sp>
      <p:grpSp>
        <p:nvGrpSpPr>
          <p:cNvPr id="126" name="Группа 125">
            <a:extLst>
              <a:ext uri="{FF2B5EF4-FFF2-40B4-BE49-F238E27FC236}">
                <a16:creationId xmlns:a16="http://schemas.microsoft.com/office/drawing/2014/main" id="{181B4C67-3A1D-44AF-B5EA-3AEC5A7833C9}"/>
              </a:ext>
            </a:extLst>
          </p:cNvPr>
          <p:cNvGrpSpPr/>
          <p:nvPr/>
        </p:nvGrpSpPr>
        <p:grpSpPr>
          <a:xfrm>
            <a:off x="9946542" y="3690953"/>
            <a:ext cx="994491" cy="490132"/>
            <a:chOff x="954024" y="4830919"/>
            <a:chExt cx="124786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7" name="Прямоугольник 126">
              <a:extLst>
                <a:ext uri="{FF2B5EF4-FFF2-40B4-BE49-F238E27FC236}">
                  <a16:creationId xmlns:a16="http://schemas.microsoft.com/office/drawing/2014/main" id="{22C4C788-554D-4451-97AA-59CA2E7B2C05}"/>
                </a:ext>
              </a:extLst>
            </p:cNvPr>
            <p:cNvSpPr/>
            <p:nvPr/>
          </p:nvSpPr>
          <p:spPr>
            <a:xfrm>
              <a:off x="954024" y="4830919"/>
              <a:ext cx="124786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dirty="0">
                  <a:solidFill>
                    <a:schemeClr val="bg1"/>
                  </a:solidFill>
                </a:rPr>
                <a:t>Получение</a:t>
              </a:r>
            </a:p>
          </p:txBody>
        </p:sp>
        <p:sp>
          <p:nvSpPr>
            <p:cNvPr id="128" name="Равнобедренный треугольник 127">
              <a:extLst>
                <a:ext uri="{FF2B5EF4-FFF2-40B4-BE49-F238E27FC236}">
                  <a16:creationId xmlns:a16="http://schemas.microsoft.com/office/drawing/2014/main" id="{5D24154A-5CB5-49B4-9AB0-2A9941DD967B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  <a:latin typeface="PT Sans" panose="020B0503020203020204"/>
              </a:endParaRPr>
            </a:p>
          </p:txBody>
        </p:sp>
      </p:grpSp>
      <p:sp>
        <p:nvSpPr>
          <p:cNvPr id="130" name="Прямоугольник 129">
            <a:extLst>
              <a:ext uri="{FF2B5EF4-FFF2-40B4-BE49-F238E27FC236}">
                <a16:creationId xmlns:a16="http://schemas.microsoft.com/office/drawing/2014/main" id="{5E4F1FC8-7702-44F0-9006-575225E8C255}"/>
              </a:ext>
            </a:extLst>
          </p:cNvPr>
          <p:cNvSpPr/>
          <p:nvPr/>
        </p:nvSpPr>
        <p:spPr>
          <a:xfrm>
            <a:off x="9950889" y="4719171"/>
            <a:ext cx="1000052" cy="3990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spc="-60" dirty="0" smtClean="0">
                <a:solidFill>
                  <a:schemeClr val="bg1"/>
                </a:solidFill>
              </a:rPr>
              <a:t>Погашение</a:t>
            </a:r>
            <a:endParaRPr lang="ru-RU" sz="1300" spc="-60" dirty="0">
              <a:solidFill>
                <a:schemeClr val="bg1"/>
              </a:solidFill>
            </a:endParaRPr>
          </a:p>
        </p:txBody>
      </p:sp>
      <p:sp>
        <p:nvSpPr>
          <p:cNvPr id="132" name="Прямоугольник 131">
            <a:extLst>
              <a:ext uri="{FF2B5EF4-FFF2-40B4-BE49-F238E27FC236}">
                <a16:creationId xmlns:a16="http://schemas.microsoft.com/office/drawing/2014/main" id="{3E1088A8-92B1-400B-AE0C-BAC5A6FB4F3E}"/>
              </a:ext>
            </a:extLst>
          </p:cNvPr>
          <p:cNvSpPr/>
          <p:nvPr/>
        </p:nvSpPr>
        <p:spPr>
          <a:xfrm>
            <a:off x="3340352" y="1286325"/>
            <a:ext cx="393988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accent1"/>
                </a:solidFill>
              </a:rPr>
              <a:t>Бюджетный кредит </a:t>
            </a:r>
            <a:endParaRPr lang="ru-RU" sz="1500" b="1" dirty="0">
              <a:solidFill>
                <a:schemeClr val="accent1"/>
              </a:solidFill>
            </a:endParaRPr>
          </a:p>
        </p:txBody>
      </p:sp>
      <p:graphicFrame>
        <p:nvGraphicFramePr>
          <p:cNvPr id="133" name="Таблица 1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644925"/>
              </p:ext>
            </p:extLst>
          </p:nvPr>
        </p:nvGraphicFramePr>
        <p:xfrm>
          <a:off x="3683999" y="2822955"/>
          <a:ext cx="3297648" cy="286175"/>
        </p:xfrm>
        <a:graphic>
          <a:graphicData uri="http://schemas.openxmlformats.org/drawingml/2006/table">
            <a:tbl>
              <a:tblPr/>
              <a:tblGrid>
                <a:gridCol w="109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7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61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E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E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E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4" name="Прямоугольник 133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3678851" y="2065875"/>
            <a:ext cx="1008663" cy="714298"/>
          </a:xfrm>
          <a:prstGeom prst="rect">
            <a:avLst/>
          </a:prstGeom>
          <a:solidFill>
            <a:srgbClr val="75309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0,0</a:t>
            </a:r>
            <a:endParaRPr lang="ru-RU" sz="1500" dirty="0">
              <a:solidFill>
                <a:schemeClr val="bg1"/>
              </a:solidFill>
            </a:endParaRPr>
          </a:p>
          <a:p>
            <a:pPr algn="ctr"/>
            <a:r>
              <a:rPr lang="ru-RU" sz="1500" dirty="0">
                <a:solidFill>
                  <a:schemeClr val="bg1"/>
                </a:solidFill>
              </a:rPr>
              <a:t>м</a:t>
            </a:r>
            <a:r>
              <a:rPr lang="ru-RU" sz="1500" dirty="0" smtClean="0">
                <a:solidFill>
                  <a:schemeClr val="bg1"/>
                </a:solidFill>
              </a:rPr>
              <a:t>лн. руб.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136" name="Прямоугольник 135">
            <a:extLst>
              <a:ext uri="{FF2B5EF4-FFF2-40B4-BE49-F238E27FC236}">
                <a16:creationId xmlns:a16="http://schemas.microsoft.com/office/drawing/2014/main" id="{E1AE4828-C6F5-4034-AA0A-A38B2EDCC53D}"/>
              </a:ext>
            </a:extLst>
          </p:cNvPr>
          <p:cNvSpPr/>
          <p:nvPr/>
        </p:nvSpPr>
        <p:spPr>
          <a:xfrm>
            <a:off x="3682507" y="1672992"/>
            <a:ext cx="1005007" cy="4328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Погашение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138" name="Прямоугольник 137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4806592" y="2070743"/>
            <a:ext cx="1008000" cy="709430"/>
          </a:xfrm>
          <a:prstGeom prst="rect">
            <a:avLst/>
          </a:prstGeom>
          <a:solidFill>
            <a:srgbClr val="75309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116,3</a:t>
            </a:r>
            <a:endParaRPr lang="ru-RU" sz="1500" dirty="0">
              <a:solidFill>
                <a:schemeClr val="bg1"/>
              </a:solidFill>
            </a:endParaRP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млн. руб.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140" name="Прямоугольник 139">
            <a:extLst>
              <a:ext uri="{FF2B5EF4-FFF2-40B4-BE49-F238E27FC236}">
                <a16:creationId xmlns:a16="http://schemas.microsoft.com/office/drawing/2014/main" id="{E1AE4828-C6F5-4034-AA0A-A38B2EDCC53D}"/>
              </a:ext>
            </a:extLst>
          </p:cNvPr>
          <p:cNvSpPr/>
          <p:nvPr/>
        </p:nvSpPr>
        <p:spPr>
          <a:xfrm>
            <a:off x="4806592" y="1672993"/>
            <a:ext cx="1007406" cy="39810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Погашение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142" name="Прямоугольник 141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5962400" y="2071718"/>
            <a:ext cx="1005819" cy="708455"/>
          </a:xfrm>
          <a:prstGeom prst="rect">
            <a:avLst/>
          </a:prstGeom>
          <a:solidFill>
            <a:srgbClr val="75309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116,3</a:t>
            </a:r>
            <a:endParaRPr lang="ru-RU" sz="1500" dirty="0">
              <a:solidFill>
                <a:schemeClr val="bg1"/>
              </a:solidFill>
            </a:endParaRPr>
          </a:p>
          <a:p>
            <a:pPr algn="ctr"/>
            <a:r>
              <a:rPr lang="ru-RU" sz="1500" dirty="0">
                <a:solidFill>
                  <a:schemeClr val="bg1"/>
                </a:solidFill>
              </a:rPr>
              <a:t>м</a:t>
            </a:r>
            <a:r>
              <a:rPr lang="ru-RU" sz="1500" dirty="0" smtClean="0">
                <a:solidFill>
                  <a:schemeClr val="bg1"/>
                </a:solidFill>
              </a:rPr>
              <a:t>лн. руб.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144" name="Прямоугольник 143">
            <a:extLst>
              <a:ext uri="{FF2B5EF4-FFF2-40B4-BE49-F238E27FC236}">
                <a16:creationId xmlns:a16="http://schemas.microsoft.com/office/drawing/2014/main" id="{E1AE4828-C6F5-4034-AA0A-A38B2EDCC53D}"/>
              </a:ext>
            </a:extLst>
          </p:cNvPr>
          <p:cNvSpPr/>
          <p:nvPr/>
        </p:nvSpPr>
        <p:spPr>
          <a:xfrm>
            <a:off x="5962400" y="1673997"/>
            <a:ext cx="1007562" cy="3990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Погашение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146" name="Прямоугольник 145">
            <a:extLst>
              <a:ext uri="{FF2B5EF4-FFF2-40B4-BE49-F238E27FC236}">
                <a16:creationId xmlns:a16="http://schemas.microsoft.com/office/drawing/2014/main" id="{3E1088A8-92B1-400B-AE0C-BAC5A6FB4F3E}"/>
              </a:ext>
            </a:extLst>
          </p:cNvPr>
          <p:cNvSpPr/>
          <p:nvPr/>
        </p:nvSpPr>
        <p:spPr>
          <a:xfrm>
            <a:off x="7136124" y="890771"/>
            <a:ext cx="425374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accent1"/>
                </a:solidFill>
              </a:rPr>
              <a:t>Возврат бюджетных кредитов, предоставленных другим бюджетам бюджетной системы </a:t>
            </a:r>
            <a:br>
              <a:rPr lang="ru-RU" sz="1500" b="1" dirty="0" smtClean="0">
                <a:solidFill>
                  <a:schemeClr val="accent1"/>
                </a:solidFill>
              </a:rPr>
            </a:br>
            <a:r>
              <a:rPr lang="ru-RU" sz="1500" b="1" dirty="0" smtClean="0">
                <a:solidFill>
                  <a:schemeClr val="accent1"/>
                </a:solidFill>
              </a:rPr>
              <a:t>(МО ГО «Город Нарьян-Мар»)</a:t>
            </a:r>
            <a:endParaRPr lang="ru-RU" sz="1500" b="1" dirty="0">
              <a:solidFill>
                <a:schemeClr val="accent1"/>
              </a:solidFill>
            </a:endParaRPr>
          </a:p>
        </p:txBody>
      </p:sp>
      <p:graphicFrame>
        <p:nvGraphicFramePr>
          <p:cNvPr id="147" name="Таблица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982810"/>
              </p:ext>
            </p:extLst>
          </p:nvPr>
        </p:nvGraphicFramePr>
        <p:xfrm>
          <a:off x="7609483" y="2823370"/>
          <a:ext cx="3297648" cy="283571"/>
        </p:xfrm>
        <a:graphic>
          <a:graphicData uri="http://schemas.openxmlformats.org/drawingml/2006/table">
            <a:tbl>
              <a:tblPr/>
              <a:tblGrid>
                <a:gridCol w="109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7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35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F6D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F6D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F6D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8" name="Прямоугольник 147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7614846" y="2063651"/>
            <a:ext cx="1008663" cy="715665"/>
          </a:xfrm>
          <a:prstGeom prst="rect">
            <a:avLst/>
          </a:prstGeom>
          <a:solidFill>
            <a:srgbClr val="B39F0D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0,0</a:t>
            </a:r>
            <a:endParaRPr lang="ru-RU" sz="1500" dirty="0">
              <a:solidFill>
                <a:schemeClr val="bg1"/>
              </a:solidFill>
            </a:endParaRPr>
          </a:p>
          <a:p>
            <a:pPr algn="ctr"/>
            <a:r>
              <a:rPr lang="ru-RU" sz="1500" dirty="0">
                <a:solidFill>
                  <a:schemeClr val="bg1"/>
                </a:solidFill>
              </a:rPr>
              <a:t>м</a:t>
            </a:r>
            <a:r>
              <a:rPr lang="ru-RU" sz="1500" dirty="0" smtClean="0">
                <a:solidFill>
                  <a:schemeClr val="bg1"/>
                </a:solidFill>
              </a:rPr>
              <a:t>лн. руб.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150" name="Прямоугольник 149">
            <a:extLst>
              <a:ext uri="{FF2B5EF4-FFF2-40B4-BE49-F238E27FC236}">
                <a16:creationId xmlns:a16="http://schemas.microsoft.com/office/drawing/2014/main" id="{E1AE4828-C6F5-4034-AA0A-A38B2EDCC53D}"/>
              </a:ext>
            </a:extLst>
          </p:cNvPr>
          <p:cNvSpPr/>
          <p:nvPr/>
        </p:nvSpPr>
        <p:spPr>
          <a:xfrm>
            <a:off x="7613974" y="1670768"/>
            <a:ext cx="1015200" cy="4328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Возврат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152" name="Прямоугольник 151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8742587" y="2068519"/>
            <a:ext cx="1008000" cy="710797"/>
          </a:xfrm>
          <a:prstGeom prst="rect">
            <a:avLst/>
          </a:prstGeom>
          <a:solidFill>
            <a:srgbClr val="B39F0D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21,6</a:t>
            </a:r>
            <a:endParaRPr lang="ru-RU" sz="1500" dirty="0">
              <a:solidFill>
                <a:schemeClr val="bg1"/>
              </a:solidFill>
            </a:endParaRP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млн. руб.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154" name="Прямоугольник 153">
            <a:extLst>
              <a:ext uri="{FF2B5EF4-FFF2-40B4-BE49-F238E27FC236}">
                <a16:creationId xmlns:a16="http://schemas.microsoft.com/office/drawing/2014/main" id="{E1AE4828-C6F5-4034-AA0A-A38B2EDCC53D}"/>
              </a:ext>
            </a:extLst>
          </p:cNvPr>
          <p:cNvSpPr/>
          <p:nvPr/>
        </p:nvSpPr>
        <p:spPr>
          <a:xfrm>
            <a:off x="8742587" y="1670769"/>
            <a:ext cx="1007406" cy="39810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Возврат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156" name="Прямоугольник 155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9898395" y="2069494"/>
            <a:ext cx="1005819" cy="696039"/>
          </a:xfrm>
          <a:prstGeom prst="rect">
            <a:avLst/>
          </a:prstGeom>
          <a:solidFill>
            <a:srgbClr val="B39F0D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21,6</a:t>
            </a:r>
            <a:endParaRPr lang="ru-RU" sz="1500" dirty="0">
              <a:solidFill>
                <a:schemeClr val="bg1"/>
              </a:solidFill>
            </a:endParaRPr>
          </a:p>
          <a:p>
            <a:pPr algn="ctr"/>
            <a:r>
              <a:rPr lang="ru-RU" sz="1500" dirty="0">
                <a:solidFill>
                  <a:schemeClr val="bg1"/>
                </a:solidFill>
              </a:rPr>
              <a:t>м</a:t>
            </a:r>
            <a:r>
              <a:rPr lang="ru-RU" sz="1500" dirty="0" smtClean="0">
                <a:solidFill>
                  <a:schemeClr val="bg1"/>
                </a:solidFill>
              </a:rPr>
              <a:t>лн. руб.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158" name="Прямоугольник 157">
            <a:extLst>
              <a:ext uri="{FF2B5EF4-FFF2-40B4-BE49-F238E27FC236}">
                <a16:creationId xmlns:a16="http://schemas.microsoft.com/office/drawing/2014/main" id="{E1AE4828-C6F5-4034-AA0A-A38B2EDCC53D}"/>
              </a:ext>
            </a:extLst>
          </p:cNvPr>
          <p:cNvSpPr/>
          <p:nvPr/>
        </p:nvSpPr>
        <p:spPr>
          <a:xfrm>
            <a:off x="9898395" y="1671773"/>
            <a:ext cx="1007562" cy="3990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Возврат</a:t>
            </a:r>
            <a:endParaRPr lang="ru-RU" sz="1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53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78BDB0B3-79E7-457C-B184-E28AC2FF2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486716"/>
              </p:ext>
            </p:extLst>
          </p:nvPr>
        </p:nvGraphicFramePr>
        <p:xfrm>
          <a:off x="334566" y="1384653"/>
          <a:ext cx="11449271" cy="4956735"/>
        </p:xfrm>
        <a:graphic>
          <a:graphicData uri="http://schemas.openxmlformats.org/drawingml/2006/table">
            <a:tbl>
              <a:tblPr/>
              <a:tblGrid>
                <a:gridCol w="6092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705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785666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  <a:gridCol w="1680628">
                  <a:extLst>
                    <a:ext uri="{9D8B030D-6E8A-4147-A177-3AD203B41FA5}">
                      <a16:colId xmlns:a16="http://schemas.microsoft.com/office/drawing/2014/main" val="1154614332"/>
                    </a:ext>
                  </a:extLst>
                </a:gridCol>
              </a:tblGrid>
              <a:tr h="5823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ПОКАЗАТЕЛЬ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2025</a:t>
                      </a:r>
                      <a:endParaRPr lang="ru-RU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2026</a:t>
                      </a:r>
                      <a:endParaRPr lang="ru-RU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24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ВСЕГО НАЛОГОВЫХ И НЕНАЛОГОВЫХ ДОХОДОВ, млн рублей, из них: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21 253,9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19 674,3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18 134,6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5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Налог на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прибыль 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организаций</a:t>
                      </a:r>
                      <a:endParaRPr lang="ru-RU" sz="2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3 970,4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3 613,3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3 410,7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29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Налог на доходы </a:t>
                      </a:r>
                      <a:r>
                        <a:rPr lang="ru-RU" sz="18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физич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.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лиц</a:t>
                      </a:r>
                      <a:endParaRPr lang="ru-RU" sz="2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1 791,9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1 927,3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2 074,7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25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Налог на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имущество 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организаций</a:t>
                      </a:r>
                      <a:endParaRPr lang="ru-RU" sz="2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379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6 058,9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6 119,5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38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Доходы в виде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доли</a:t>
                      </a:r>
                      <a:r>
                        <a:rPr lang="ru-RU" sz="1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прибыльной продукции 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СРП</a:t>
                      </a:r>
                      <a:r>
                        <a:rPr lang="ru-RU" sz="18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по проекту 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"Харьяга"</a:t>
                      </a:r>
                      <a:endParaRPr lang="ru-RU" sz="2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9 244,8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7 022,1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5 294,1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25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Платежи на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социально</a:t>
                      </a:r>
                      <a:r>
                        <a:rPr lang="ru-RU" sz="1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-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экономическое 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развитие НАО</a:t>
                      </a:r>
                      <a:endParaRPr lang="ru-RU" sz="2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43,8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45,2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46,6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Структура в разрезе основных налоговых, неналоговых доходов 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8D324A3-B400-4CF1-AC39-63B6C28DA343}"/>
              </a:ext>
            </a:extLst>
          </p:cNvPr>
          <p:cNvSpPr/>
          <p:nvPr/>
        </p:nvSpPr>
        <p:spPr>
          <a:xfrm>
            <a:off x="8687494" y="693490"/>
            <a:ext cx="7857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проект</a:t>
            </a:r>
          </a:p>
        </p:txBody>
      </p:sp>
      <p:sp>
        <p:nvSpPr>
          <p:cNvPr id="20" name="Правая фигурная скобка 19">
            <a:extLst>
              <a:ext uri="{FF2B5EF4-FFF2-40B4-BE49-F238E27FC236}">
                <a16:creationId xmlns:a16="http://schemas.microsoft.com/office/drawing/2014/main" id="{759275FB-8D3E-489C-8EEC-F0280BC3E5E0}"/>
              </a:ext>
            </a:extLst>
          </p:cNvPr>
          <p:cNvSpPr/>
          <p:nvPr/>
        </p:nvSpPr>
        <p:spPr>
          <a:xfrm rot="16200000">
            <a:off x="8936327" y="-1483069"/>
            <a:ext cx="366432" cy="5328592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303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Picture 2" descr="D:\Foto\01. ЛОГО\ИКОНКИ\001. доходы.png">
            <a:extLst>
              <a:ext uri="{FF2B5EF4-FFF2-40B4-BE49-F238E27FC236}">
                <a16:creationId xmlns:a16="http://schemas.microsoft.com/office/drawing/2014/main" id="{91E0B99A-C1A8-49D7-BB44-EDA8AE21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702" y="485827"/>
            <a:ext cx="587167" cy="52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153DF9E-372D-4E3B-BC5B-73941B93A098}"/>
              </a:ext>
            </a:extLst>
          </p:cNvPr>
          <p:cNvSpPr/>
          <p:nvPr/>
        </p:nvSpPr>
        <p:spPr>
          <a:xfrm>
            <a:off x="4735667" y="377129"/>
            <a:ext cx="88573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СТРУКТУРА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PT Sans" panose="020B0503020203020204"/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ДОХОДОВ 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ОКРУЖНОГО БЮДЖЕТА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1E8ADA8-084B-4462-A47B-631D7412B6B8}"/>
              </a:ext>
            </a:extLst>
          </p:cNvPr>
          <p:cNvCxnSpPr/>
          <p:nvPr/>
        </p:nvCxnSpPr>
        <p:spPr>
          <a:xfrm>
            <a:off x="1843667" y="1157817"/>
            <a:ext cx="87160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39F066C-EF6E-4941-9D5A-1925BBCC1A80}"/>
              </a:ext>
            </a:extLst>
          </p:cNvPr>
          <p:cNvCxnSpPr/>
          <p:nvPr/>
        </p:nvCxnSpPr>
        <p:spPr>
          <a:xfrm flipV="1">
            <a:off x="10554132" y="1155928"/>
            <a:ext cx="0" cy="180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687B496-C9E1-43D7-B278-A30CD38D0FA4}"/>
              </a:ext>
            </a:extLst>
          </p:cNvPr>
          <p:cNvSpPr/>
          <p:nvPr/>
        </p:nvSpPr>
        <p:spPr>
          <a:xfrm>
            <a:off x="748097" y="1270026"/>
            <a:ext cx="2108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Налоговые доходы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ECE44FF-C687-41AE-88F9-4D13579DD55D}"/>
              </a:ext>
            </a:extLst>
          </p:cNvPr>
          <p:cNvSpPr/>
          <p:nvPr/>
        </p:nvSpPr>
        <p:spPr>
          <a:xfrm>
            <a:off x="5041444" y="1305145"/>
            <a:ext cx="2353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Неналоговые доходы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2F4717B0-6FFA-47A2-8A03-C9BF4CE20CED}"/>
              </a:ext>
            </a:extLst>
          </p:cNvPr>
          <p:cNvSpPr/>
          <p:nvPr/>
        </p:nvSpPr>
        <p:spPr>
          <a:xfrm>
            <a:off x="8674705" y="1293420"/>
            <a:ext cx="3105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Безвозмездные поступления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8" name="Таблица 27">
            <a:extLst>
              <a:ext uri="{FF2B5EF4-FFF2-40B4-BE49-F238E27FC236}">
                <a16:creationId xmlns:a16="http://schemas.microsoft.com/office/drawing/2014/main" id="{A4C9AD0A-4A26-4123-B51C-10793BD004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994944"/>
              </p:ext>
            </p:extLst>
          </p:nvPr>
        </p:nvGraphicFramePr>
        <p:xfrm>
          <a:off x="525119" y="2111865"/>
          <a:ext cx="11634164" cy="46719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9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106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72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585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5229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Налог на прибыль организаций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3</a:t>
                      </a:r>
                      <a:r>
                        <a:rPr lang="ru-RU" sz="15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970</a:t>
                      </a:r>
                      <a:r>
                        <a:rPr lang="en-US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,</a:t>
                      </a:r>
                      <a:r>
                        <a:rPr lang="ru-RU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4 млн </a:t>
                      </a:r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Доходы от использования имущества в гос. </a:t>
                      </a:r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собств.</a:t>
                      </a:r>
                      <a:r>
                        <a:rPr lang="ru-RU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14</a:t>
                      </a:r>
                      <a:r>
                        <a:rPr lang="en-US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,</a:t>
                      </a:r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0 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Безвозмездные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поступления о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т других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бюджетов </a:t>
                      </a:r>
                      <a:r>
                        <a:rPr lang="ru-RU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1 599,0 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руб.</a:t>
                      </a: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495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Налог на доходы физических лиц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 </a:t>
                      </a:r>
                      <a:r>
                        <a:rPr lang="ru-RU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791</a:t>
                      </a:r>
                      <a:r>
                        <a:rPr lang="en-US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,</a:t>
                      </a:r>
                      <a:r>
                        <a:rPr lang="ru-RU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9 </a:t>
                      </a:r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руб.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Платежи при пользовании </a:t>
                      </a:r>
                      <a:r>
                        <a:rPr lang="ru-RU" sz="1500" b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прир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. </a:t>
                      </a:r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Ресурсами</a:t>
                      </a:r>
                      <a:r>
                        <a:rPr lang="ru-RU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66</a:t>
                      </a:r>
                      <a:r>
                        <a:rPr lang="en-US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,</a:t>
                      </a:r>
                      <a:r>
                        <a:rPr lang="ru-RU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3</a:t>
                      </a:r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млн 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Безвозмездные поступления от гос. (</a:t>
                      </a:r>
                      <a:r>
                        <a:rPr lang="ru-RU" sz="1500" b="0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муниц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.) организаций </a:t>
                      </a:r>
                      <a:r>
                        <a:rPr lang="ru-RU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384,9 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495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Налоги на имущество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5 379</a:t>
                      </a:r>
                      <a:r>
                        <a:rPr lang="en-US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,</a:t>
                      </a:r>
                      <a:r>
                        <a:rPr lang="ru-RU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0</a:t>
                      </a:r>
                      <a:r>
                        <a:rPr lang="ru-RU" sz="15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</a:t>
                      </a:r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Доходы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о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т оказания платных услуг государства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17</a:t>
                      </a:r>
                      <a:r>
                        <a:rPr lang="en-US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,</a:t>
                      </a:r>
                      <a:r>
                        <a:rPr lang="ru-RU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5 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Доходы от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возврата  целевых субсидий 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прошлых лет 0,0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млн руб. </a:t>
                      </a: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4356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Налоги на товары (работы, услуги)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521</a:t>
                      </a:r>
                      <a:r>
                        <a:rPr lang="en-US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,</a:t>
                      </a:r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8 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Доходы от продажи материальных и </a:t>
                      </a:r>
                      <a:r>
                        <a:rPr lang="ru-RU" sz="15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нематер</a:t>
                      </a:r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. активов</a:t>
                      </a:r>
                    </a:p>
                    <a:p>
                      <a:r>
                        <a:rPr lang="ru-RU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9</a:t>
                      </a:r>
                      <a:r>
                        <a:rPr lang="en-US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245</a:t>
                      </a:r>
                      <a:r>
                        <a:rPr lang="en-US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,</a:t>
                      </a:r>
                      <a:r>
                        <a:rPr lang="ru-RU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5</a:t>
                      </a:r>
                      <a:r>
                        <a:rPr lang="en-US" sz="15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</a:t>
                      </a:r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Возврат остатков 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целевых субсидий, 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прошлых лет 0,0 млн</a:t>
                      </a:r>
                      <a:r>
                        <a:rPr lang="en-US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229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Налог на совокупный доход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3</a:t>
                      </a:r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,0 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руб.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Административные платежи</a:t>
                      </a:r>
                    </a:p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и сборы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10,0</a:t>
                      </a:r>
                      <a:r>
                        <a:rPr lang="ru-RU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руб.</a:t>
                      </a: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Прочие безвозмездные поступления</a:t>
                      </a:r>
                    </a:p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0,0 млн 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руб.</a:t>
                      </a: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9495">
                <a:tc>
                  <a:txBody>
                    <a:bodyPr/>
                    <a:lstStyle/>
                    <a:p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Налоги, сборы за пользование </a:t>
                      </a:r>
                      <a:r>
                        <a:rPr lang="ru-RU" sz="1500" b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природн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. ресурсами </a:t>
                      </a:r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133</a:t>
                      </a:r>
                      <a:r>
                        <a:rPr lang="en-US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,</a:t>
                      </a:r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4 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Штрафы, санкции, возмещение ущерба </a:t>
                      </a:r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52</a:t>
                      </a:r>
                      <a:r>
                        <a:rPr lang="en-US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,</a:t>
                      </a:r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9 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6998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Государственная пошлина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4</a:t>
                      </a:r>
                      <a:r>
                        <a:rPr lang="en-US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,</a:t>
                      </a:r>
                      <a:r>
                        <a:rPr lang="ru-RU" sz="15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2 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руб.</a:t>
                      </a: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Прочие неналоговые доходы</a:t>
                      </a:r>
                    </a:p>
                    <a:p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43</a:t>
                      </a:r>
                      <a:r>
                        <a:rPr lang="en-US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,</a:t>
                      </a:r>
                      <a:r>
                        <a:rPr lang="ru-RU" sz="15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8 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43688C4-4A29-4B19-B8B8-A3D749F57502}"/>
              </a:ext>
            </a:extLst>
          </p:cNvPr>
          <p:cNvCxnSpPr/>
          <p:nvPr/>
        </p:nvCxnSpPr>
        <p:spPr>
          <a:xfrm flipV="1">
            <a:off x="6238430" y="1157817"/>
            <a:ext cx="0" cy="180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7E2314A-736C-4D1E-8586-996BEBFAEB61}"/>
              </a:ext>
            </a:extLst>
          </p:cNvPr>
          <p:cNvCxnSpPr/>
          <p:nvPr/>
        </p:nvCxnSpPr>
        <p:spPr>
          <a:xfrm flipV="1">
            <a:off x="1859004" y="1165220"/>
            <a:ext cx="0" cy="144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2" descr="http://photo.allindonews.com/picture/icons.iconarchive.com/icons/iconsmind/outline/512/Coins-icon.png">
            <a:extLst>
              <a:ext uri="{FF2B5EF4-FFF2-40B4-BE49-F238E27FC236}">
                <a16:creationId xmlns:a16="http://schemas.microsoft.com/office/drawing/2014/main" id="{41076C3B-A151-42E6-B324-19800310E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9" y="2319162"/>
            <a:ext cx="371847" cy="37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https://www.shareicon.net/download/2015/11/24/677049_man_512x512.png">
            <a:extLst>
              <a:ext uri="{FF2B5EF4-FFF2-40B4-BE49-F238E27FC236}">
                <a16:creationId xmlns:a16="http://schemas.microsoft.com/office/drawing/2014/main" id="{192AAB85-B209-4280-B1BF-3D610B6F4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20" y="3046407"/>
            <a:ext cx="311379" cy="31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3">
            <a:extLst>
              <a:ext uri="{FF2B5EF4-FFF2-40B4-BE49-F238E27FC236}">
                <a16:creationId xmlns:a16="http://schemas.microsoft.com/office/drawing/2014/main" id="{C9161C88-A5B6-41CA-AFDB-49A00F874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27" y="3645818"/>
            <a:ext cx="318772" cy="318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6" descr="https://image.flaticon.com/icons/png/512/2/2772.png">
            <a:extLst>
              <a:ext uri="{FF2B5EF4-FFF2-40B4-BE49-F238E27FC236}">
                <a16:creationId xmlns:a16="http://schemas.microsoft.com/office/drawing/2014/main" id="{D9C0F488-F37D-4929-B49D-684F580E5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9" y="4257115"/>
            <a:ext cx="324807" cy="32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http://simpleicon.com/wp-content/uploads/money-bag-7.png">
            <a:extLst>
              <a:ext uri="{FF2B5EF4-FFF2-40B4-BE49-F238E27FC236}">
                <a16:creationId xmlns:a16="http://schemas.microsoft.com/office/drawing/2014/main" id="{07A6C6CD-42D0-4500-943E-1CA995FF8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19" y="4941962"/>
            <a:ext cx="371380" cy="37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3" descr="http://xn----7sbb5anb1aeyc.xn--p1ai/images/preim/4.png">
            <a:extLst>
              <a:ext uri="{FF2B5EF4-FFF2-40B4-BE49-F238E27FC236}">
                <a16:creationId xmlns:a16="http://schemas.microsoft.com/office/drawing/2014/main" id="{EA72C4AE-714E-4630-8F7E-3E39B5048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31" y="5734050"/>
            <a:ext cx="392768" cy="39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0" descr="https://maxcdn.icons8.com/Share/icon/ios7/Travel/combi_ticket1600.png">
            <a:extLst>
              <a:ext uri="{FF2B5EF4-FFF2-40B4-BE49-F238E27FC236}">
                <a16:creationId xmlns:a16="http://schemas.microsoft.com/office/drawing/2014/main" id="{936C006F-2AF7-4E61-A8FD-A634C6E6D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91" y="6310114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3">
            <a:extLst>
              <a:ext uri="{FF2B5EF4-FFF2-40B4-BE49-F238E27FC236}">
                <a16:creationId xmlns:a16="http://schemas.microsoft.com/office/drawing/2014/main" id="{AEABBFCA-2474-460B-A67D-A80E7CC47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591" y="2319162"/>
            <a:ext cx="352625" cy="3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 descr="http://icons.iconarchive.com/icons/icons8/android/512/Industry-Oil-Industry-icon.png">
            <a:extLst>
              <a:ext uri="{FF2B5EF4-FFF2-40B4-BE49-F238E27FC236}">
                <a16:creationId xmlns:a16="http://schemas.microsoft.com/office/drawing/2014/main" id="{54CB1EB2-A756-4734-A49E-42A16AC48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390" y="4353633"/>
            <a:ext cx="308214" cy="30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5">
            <a:extLst>
              <a:ext uri="{FF2B5EF4-FFF2-40B4-BE49-F238E27FC236}">
                <a16:creationId xmlns:a16="http://schemas.microsoft.com/office/drawing/2014/main" id="{510DE339-6712-406D-BCD9-03E458957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003" y="3069754"/>
            <a:ext cx="360040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12" descr="http://www.basicchristianeducation.com/upload/images/flat_icons/pencil.png">
            <a:extLst>
              <a:ext uri="{FF2B5EF4-FFF2-40B4-BE49-F238E27FC236}">
                <a16:creationId xmlns:a16="http://schemas.microsoft.com/office/drawing/2014/main" id="{E63CAD7D-5D92-421E-B69F-8DF22B401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662" y="3681605"/>
            <a:ext cx="285554" cy="28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4" descr="https://spektresh.nethouse.ru/static/img/0000/0004/7220/47220614.gtn9ajjb15.W665.png">
            <a:extLst>
              <a:ext uri="{FF2B5EF4-FFF2-40B4-BE49-F238E27FC236}">
                <a16:creationId xmlns:a16="http://schemas.microsoft.com/office/drawing/2014/main" id="{6B9425FA-81E3-47F6-89E9-C9135540C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860" y="5111640"/>
            <a:ext cx="336501" cy="33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0" descr="http://freevector.co/wp-content/uploads/2012/08/687-calculator1.png">
            <a:extLst>
              <a:ext uri="{FF2B5EF4-FFF2-40B4-BE49-F238E27FC236}">
                <a16:creationId xmlns:a16="http://schemas.microsoft.com/office/drawing/2014/main" id="{548ABC2E-3A4E-461B-AB28-D5B6D8EE4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055" y="5830578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6" descr="https://www.shareicon.net/data/2015/11/21/675757_edit_512x512.png">
            <a:extLst>
              <a:ext uri="{FF2B5EF4-FFF2-40B4-BE49-F238E27FC236}">
                <a16:creationId xmlns:a16="http://schemas.microsoft.com/office/drawing/2014/main" id="{905C03AC-1E97-4FE8-9AD2-71059D591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987" y="6379838"/>
            <a:ext cx="341374" cy="34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6" descr="http://cliparts.co/cliparts/BTg/rdn/BTgrdnppc.png">
            <a:extLst>
              <a:ext uri="{FF2B5EF4-FFF2-40B4-BE49-F238E27FC236}">
                <a16:creationId xmlns:a16="http://schemas.microsoft.com/office/drawing/2014/main" id="{41D9C109-6300-41E3-AD82-FEF816FB6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731" y="2319162"/>
            <a:ext cx="404974" cy="40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8" descr="http://freevector.co/wp-content/uploads/2010/04/8684-city-hall-silhouette1.png">
            <a:extLst>
              <a:ext uri="{FF2B5EF4-FFF2-40B4-BE49-F238E27FC236}">
                <a16:creationId xmlns:a16="http://schemas.microsoft.com/office/drawing/2014/main" id="{2E5B9DBC-375E-44DF-9734-07F7174AC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053" y="2925738"/>
            <a:ext cx="480329" cy="48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http://photo.allindonews.com/picture/icons.iconarchive.com/icons/iconsmind/outline/512/Coins-icon.png">
            <a:extLst>
              <a:ext uri="{FF2B5EF4-FFF2-40B4-BE49-F238E27FC236}">
                <a16:creationId xmlns:a16="http://schemas.microsoft.com/office/drawing/2014/main" id="{F0D5A385-0D7B-48F4-96D3-8847911FF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731" y="3634011"/>
            <a:ext cx="371847" cy="37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0" descr="http://www.miankoutu.com/uploadfiles/2015-9-24/2015924132943342.png">
            <a:extLst>
              <a:ext uri="{FF2B5EF4-FFF2-40B4-BE49-F238E27FC236}">
                <a16:creationId xmlns:a16="http://schemas.microsoft.com/office/drawing/2014/main" id="{90556DD9-5A03-47A7-8A3A-7D933A0A2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280" y="4270163"/>
            <a:ext cx="527153" cy="52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2" descr="https://www.shareicon.net/download/2015/10/30/664142_clipboard_512x512.png">
            <a:extLst>
              <a:ext uri="{FF2B5EF4-FFF2-40B4-BE49-F238E27FC236}">
                <a16:creationId xmlns:a16="http://schemas.microsoft.com/office/drawing/2014/main" id="{8A7D3964-B640-46EF-9A63-3E4D347AD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917" y="5043002"/>
            <a:ext cx="453642" cy="45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E5DB11A2-D118-4F45-8DD9-F66E6C217093}"/>
              </a:ext>
            </a:extLst>
          </p:cNvPr>
          <p:cNvSpPr/>
          <p:nvPr/>
        </p:nvSpPr>
        <p:spPr>
          <a:xfrm>
            <a:off x="7751390" y="508751"/>
            <a:ext cx="2179970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   </a:t>
            </a:r>
            <a:r>
              <a:rPr lang="ru-RU" sz="3600" dirty="0" smtClean="0">
                <a:solidFill>
                  <a:schemeClr val="bg1"/>
                </a:solidFill>
              </a:rPr>
              <a:t>23,2  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1133B715-8A32-4B70-A7FD-6A09D705FB37}"/>
              </a:ext>
            </a:extLst>
          </p:cNvPr>
          <p:cNvSpPr/>
          <p:nvPr/>
        </p:nvSpPr>
        <p:spPr>
          <a:xfrm>
            <a:off x="9127526" y="425715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</a:t>
            </a:r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.</a:t>
            </a:r>
            <a:endParaRPr lang="ru-RU" sz="32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39E5063F-5DC8-4079-B6E7-0A91445B51AB}"/>
              </a:ext>
            </a:extLst>
          </p:cNvPr>
          <p:cNvSpPr/>
          <p:nvPr/>
        </p:nvSpPr>
        <p:spPr>
          <a:xfrm>
            <a:off x="1008000" y="1598400"/>
            <a:ext cx="1899446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 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11,8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26AF9BA5-075A-4E39-A1F2-6321AA10EEA5}"/>
              </a:ext>
            </a:extLst>
          </p:cNvPr>
          <p:cNvSpPr/>
          <p:nvPr/>
        </p:nvSpPr>
        <p:spPr>
          <a:xfrm>
            <a:off x="2156212" y="1549847"/>
            <a:ext cx="7848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F7EBAF47-95D8-40F0-A399-6368D31F3D65}"/>
              </a:ext>
            </a:extLst>
          </p:cNvPr>
          <p:cNvSpPr/>
          <p:nvPr/>
        </p:nvSpPr>
        <p:spPr>
          <a:xfrm>
            <a:off x="5436000" y="1634738"/>
            <a:ext cx="1899446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 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9,4</a:t>
            </a:r>
            <a:r>
              <a:rPr lang="ru-RU" sz="3600" dirty="0" smtClean="0">
                <a:solidFill>
                  <a:srgbClr val="C00000"/>
                </a:solidFill>
              </a:rPr>
              <a:t> 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0ACDF71F-7C5A-4FB6-8CB4-1FD450D72470}"/>
              </a:ext>
            </a:extLst>
          </p:cNvPr>
          <p:cNvSpPr/>
          <p:nvPr/>
        </p:nvSpPr>
        <p:spPr>
          <a:xfrm>
            <a:off x="6461006" y="1562209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6E7434EE-3D94-45C1-9674-23BDFE55650F}"/>
              </a:ext>
            </a:extLst>
          </p:cNvPr>
          <p:cNvSpPr/>
          <p:nvPr/>
        </p:nvSpPr>
        <p:spPr>
          <a:xfrm>
            <a:off x="9504000" y="1634738"/>
            <a:ext cx="1899446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rgbClr val="C00000"/>
                </a:solidFill>
              </a:rPr>
              <a:t>  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2,0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dirty="0" smtClean="0">
                <a:solidFill>
                  <a:srgbClr val="C00000"/>
                </a:solidFill>
              </a:rPr>
              <a:t> 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2771E239-918B-48C8-A766-523FD4E5CBAB}"/>
              </a:ext>
            </a:extLst>
          </p:cNvPr>
          <p:cNvSpPr/>
          <p:nvPr/>
        </p:nvSpPr>
        <p:spPr>
          <a:xfrm>
            <a:off x="10554132" y="1584723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C8B77512-B491-47C4-A36E-A01B7E2A363E}"/>
              </a:ext>
            </a:extLst>
          </p:cNvPr>
          <p:cNvSpPr/>
          <p:nvPr/>
        </p:nvSpPr>
        <p:spPr>
          <a:xfrm>
            <a:off x="2907446" y="511798"/>
            <a:ext cx="1302698" cy="513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20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76494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6947"/>
            <a:ext cx="12190413" cy="8126222"/>
          </a:xfrm>
          <a:prstGeom prst="rect">
            <a:avLst/>
          </a:prstGeom>
        </p:spPr>
      </p:pic>
      <p:graphicFrame>
        <p:nvGraphicFramePr>
          <p:cNvPr id="80" name="Диаграмма 79">
            <a:extLst>
              <a:ext uri="{FF2B5EF4-FFF2-40B4-BE49-F238E27FC236}">
                <a16:creationId xmlns:a16="http://schemas.microsoft.com/office/drawing/2014/main" id="{E764C5D8-23DF-4577-8088-6412DB40FAA8}"/>
              </a:ext>
            </a:extLst>
          </p:cNvPr>
          <p:cNvGraphicFramePr/>
          <p:nvPr>
            <p:extLst/>
          </p:nvPr>
        </p:nvGraphicFramePr>
        <p:xfrm>
          <a:off x="46535" y="1337834"/>
          <a:ext cx="12143878" cy="5660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8" name="Рисунок 87">
            <a:extLst>
              <a:ext uri="{FF2B5EF4-FFF2-40B4-BE49-F238E27FC236}">
                <a16:creationId xmlns:a16="http://schemas.microsoft.com/office/drawing/2014/main" id="{11D1494A-6BCB-4DED-9D95-5F0AE2CCBD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37" y="456478"/>
            <a:ext cx="1989354" cy="561993"/>
          </a:xfrm>
          <a:prstGeom prst="rect">
            <a:avLst/>
          </a:prstGeom>
          <a:noFill/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83F0DD49-04A9-4135-A4B6-FA60ECBAC7D6}"/>
              </a:ext>
            </a:extLst>
          </p:cNvPr>
          <p:cNvSpPr/>
          <p:nvPr/>
        </p:nvSpPr>
        <p:spPr>
          <a:xfrm>
            <a:off x="2694591" y="495655"/>
            <a:ext cx="8594740" cy="6032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000" dirty="0">
                <a:solidFill>
                  <a:srgbClr val="414141"/>
                </a:solidFill>
              </a:rPr>
              <a:t> </a:t>
            </a:r>
            <a:r>
              <a:rPr lang="ru-RU" sz="1800" dirty="0">
                <a:solidFill>
                  <a:schemeClr val="accent1"/>
                </a:solidFill>
              </a:rPr>
              <a:t>Доходы от доли прибыльной продукции </a:t>
            </a:r>
          </a:p>
          <a:p>
            <a:pPr algn="r"/>
            <a:r>
              <a:rPr lang="ru-RU" sz="1800" dirty="0">
                <a:solidFill>
                  <a:schemeClr val="accent1"/>
                </a:solidFill>
              </a:rPr>
              <a:t> СРП «Харьягинское месторождение</a:t>
            </a:r>
            <a:r>
              <a:rPr lang="ru-RU" sz="1800" dirty="0" smtClean="0">
                <a:solidFill>
                  <a:schemeClr val="accent1"/>
                </a:solidFill>
              </a:rPr>
              <a:t>», млрд руб.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104" name="Овал 103">
            <a:extLst>
              <a:ext uri="{FF2B5EF4-FFF2-40B4-BE49-F238E27FC236}">
                <a16:creationId xmlns:a16="http://schemas.microsoft.com/office/drawing/2014/main" id="{36837101-308A-401C-8ED3-222BCDEB8CBA}"/>
              </a:ext>
            </a:extLst>
          </p:cNvPr>
          <p:cNvSpPr/>
          <p:nvPr/>
        </p:nvSpPr>
        <p:spPr>
          <a:xfrm>
            <a:off x="1120344" y="-1027861"/>
            <a:ext cx="180000" cy="180000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478582" y="2921609"/>
            <a:ext cx="8930" cy="3048723"/>
          </a:xfrm>
          <a:prstGeom prst="line">
            <a:avLst/>
          </a:prstGeom>
          <a:ln w="381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694591" y="1917626"/>
            <a:ext cx="0" cy="4052706"/>
          </a:xfrm>
          <a:prstGeom prst="line">
            <a:avLst/>
          </a:prstGeom>
          <a:ln w="381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7247334" y="2493690"/>
            <a:ext cx="0" cy="3476642"/>
          </a:xfrm>
          <a:prstGeom prst="line">
            <a:avLst/>
          </a:prstGeom>
          <a:ln w="381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623598" y="3357786"/>
            <a:ext cx="0" cy="2612546"/>
          </a:xfrm>
          <a:prstGeom prst="line">
            <a:avLst/>
          </a:prstGeom>
          <a:ln w="381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05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Нормативы распределения доходов на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2024-202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гг.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7E266420-031A-459B-94C1-C2AE96CA5C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058229"/>
              </p:ext>
            </p:extLst>
          </p:nvPr>
        </p:nvGraphicFramePr>
        <p:xfrm>
          <a:off x="262558" y="1197555"/>
          <a:ext cx="11521280" cy="55446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76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96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55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526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4887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Доходы от плательщиков 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 территории НАО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РФ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Арх. обл.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НАО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МО НАО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69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Налог 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 прибыль организаций 20%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3,0%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65% от 17%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35%</a:t>
                      </a:r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от 17%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9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Налог 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 прибыль организаций при СРП </a:t>
                      </a:r>
                      <a:r>
                        <a:rPr lang="en-US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36,6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25%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69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Налог 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 доходы физических лиц 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35%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35%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69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НДФЛ</a:t>
                      </a:r>
                      <a:r>
                        <a:rPr lang="ru-RU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 уплачиваемый </a:t>
                      </a:r>
                      <a:r>
                        <a:rPr lang="ru-RU" sz="1800" b="0" i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иностран</a:t>
                      </a:r>
                      <a:r>
                        <a:rPr lang="ru-RU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. гражданами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75%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25%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2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Доходы </a:t>
                      </a:r>
                      <a:r>
                        <a:rPr lang="ru-RU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от уплаты акцизов на 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нефтепродукты</a:t>
                      </a: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90%</a:t>
                      </a: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10%</a:t>
                      </a:r>
                    </a:p>
                  </a:txBody>
                  <a:tcPr marL="4274" marR="4274" marT="4274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23086"/>
                  </a:ext>
                </a:extLst>
              </a:tr>
              <a:tr h="316424">
                <a:tc>
                  <a:txBody>
                    <a:bodyPr/>
                    <a:lstStyle/>
                    <a:p>
                      <a:pPr marL="0" marR="0" lvl="0" indent="0" algn="l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Налог на профессиональный доход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63%</a:t>
                      </a:r>
                      <a:r>
                        <a:rPr lang="en-US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*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0064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Налог 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 добычу полезных ископаемых</a:t>
                      </a:r>
                    </a:p>
                    <a:p>
                      <a:pPr algn="l" rtl="0" fontAlgn="b"/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налог на добычу </a:t>
                      </a:r>
                      <a:r>
                        <a:rPr lang="ru-RU" sz="1800" b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общераспр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. полезных ископаемых)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50%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937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Регулярные 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платежи за добычу полезных ископаемых </a:t>
                      </a:r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роялти) при выполнении </a:t>
                      </a:r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Соглашения</a:t>
                      </a:r>
                      <a:r>
                        <a:rPr lang="en-US" sz="1800" b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о 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разделе продукции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95%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2,5%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2,5%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613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Сборы 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за пользование объектами водных </a:t>
                      </a:r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биоресурсов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20%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40%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40%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469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Сборы 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за пользование объектами животного мира 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50% 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469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Налог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 взимаемый в связи с применением УСН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469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Государственная </a:t>
                      </a:r>
                      <a:r>
                        <a:rPr lang="ru-RU" sz="1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пошлина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50%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50% 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en-US" sz="180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639025"/>
                  </a:ext>
                </a:extLst>
              </a:tr>
              <a:tr h="324690">
                <a:tc gridSpan="5"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en-US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* 37</a:t>
                      </a:r>
                      <a:r>
                        <a:rPr lang="ru-RU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поступают в социальный фонд России </a:t>
                      </a:r>
                      <a:endParaRPr lang="ru-RU" sz="1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ru-RU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10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Доходы от отчислений части прибыли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ГУП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тыс. руб.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78BDB0B3-79E7-457C-B184-E28AC2FF2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168801"/>
              </p:ext>
            </p:extLst>
          </p:nvPr>
        </p:nvGraphicFramePr>
        <p:xfrm>
          <a:off x="406574" y="1644715"/>
          <a:ext cx="11449274" cy="4181004"/>
        </p:xfrm>
        <a:graphic>
          <a:graphicData uri="http://schemas.openxmlformats.org/drawingml/2006/table">
            <a:tbl>
              <a:tblPr/>
              <a:tblGrid>
                <a:gridCol w="6408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59695327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728194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</a:tblGrid>
              <a:tr h="848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Наименование государственного</a:t>
                      </a:r>
                    </a:p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унитарного предприятия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2026</a:t>
                      </a:r>
                      <a:endParaRPr lang="ru-RU" sz="2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4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      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ГУП 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НАО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«</a:t>
                      </a:r>
                      <a:r>
                        <a:rPr lang="ru-RU" sz="180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Нарьян-Марская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электростанция»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22,0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24,0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34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      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ГУП 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НАО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«Ненецкая 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компания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электросвязи»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668,0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575,</a:t>
                      </a:r>
                      <a:r>
                        <a:rPr lang="en-US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625,0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4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   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ГУП 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НАО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«Ненецкая 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коммунальная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компания»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268,0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278</a:t>
                      </a:r>
                      <a:r>
                        <a:rPr lang="en-US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289,0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08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34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936,0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875</a:t>
                      </a:r>
                      <a:r>
                        <a:rPr lang="en-US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938,0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4" name="Picture 7" descr="D:\01_Адм_работа\radiator-512.png">
            <a:extLst>
              <a:ext uri="{FF2B5EF4-FFF2-40B4-BE49-F238E27FC236}">
                <a16:creationId xmlns:a16="http://schemas.microsoft.com/office/drawing/2014/main" id="{0249ADCF-DFF4-416B-AAF0-EDBFE2741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00" y="4071270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http://micropower-global.com/wp-content/uploads/2016/01/power-industry-icon.png">
            <a:extLst>
              <a:ext uri="{FF2B5EF4-FFF2-40B4-BE49-F238E27FC236}">
                <a16:creationId xmlns:a16="http://schemas.microsoft.com/office/drawing/2014/main" id="{B60A937C-E579-4C3A-AD5B-AF6C64C0A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95" y="2502708"/>
            <a:ext cx="462245" cy="46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icon-icons.com/icons2/390/PNG/512/radar-dish_38149.png">
            <a:extLst>
              <a:ext uri="{FF2B5EF4-FFF2-40B4-BE49-F238E27FC236}">
                <a16:creationId xmlns:a16="http://schemas.microsoft.com/office/drawing/2014/main" id="{E9004A84-9D0D-463D-8D90-4CE922396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74" y="3282066"/>
            <a:ext cx="442489" cy="44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34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Структура расходов окружного бюджета в разрезе ГРБС, млн руб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/>
              </a:rPr>
              <a:t>.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9F07CBC7-20DE-4E84-B8F2-7A4A7D91E42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-860" y="1072155"/>
          <a:ext cx="12144738" cy="5784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50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6533">
                  <a:extLst>
                    <a:ext uri="{9D8B030D-6E8A-4147-A177-3AD203B41FA5}">
                      <a16:colId xmlns:a16="http://schemas.microsoft.com/office/drawing/2014/main" val="3982248216"/>
                    </a:ext>
                  </a:extLst>
                </a:gridCol>
                <a:gridCol w="1176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533">
                  <a:extLst>
                    <a:ext uri="{9D8B030D-6E8A-4147-A177-3AD203B41FA5}">
                      <a16:colId xmlns:a16="http://schemas.microsoft.com/office/drawing/2014/main" val="2976814138"/>
                    </a:ext>
                  </a:extLst>
                </a:gridCol>
                <a:gridCol w="13447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40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Наименование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26A3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2021</a:t>
                      </a:r>
                      <a:endParaRPr lang="ru-RU" sz="2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26A3B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</a:t>
                      </a:r>
                      <a:r>
                        <a:rPr lang="en-US" sz="2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2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2023</a:t>
                      </a:r>
                      <a:endParaRPr lang="ru-RU" sz="2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ПРОЕКТ ОКРУЖНОГО БЮДЖЕТА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279" marR="7279" marT="7279" marB="0" anchor="ctr">
                    <a:solidFill>
                      <a:srgbClr val="0093A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</a:t>
                      </a:r>
                      <a:r>
                        <a:rPr lang="en-US" sz="2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2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</a:t>
                      </a:r>
                      <a:r>
                        <a:rPr lang="en-US" sz="2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2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2026</a:t>
                      </a:r>
                      <a:endParaRPr lang="ru-RU" sz="2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ВСЕГО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26 670,5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28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585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,9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27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648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25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351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23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508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21 131,9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Счетная палата НАО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36,8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44,3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46,8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48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48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48,4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Управление </a:t>
                      </a:r>
                      <a:r>
                        <a:rPr lang="ru-RU" sz="180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имущ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 и </a:t>
                      </a:r>
                      <a:r>
                        <a:rPr lang="ru-RU" sz="180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земельн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 отношений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62,5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179,7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67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70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69,8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69,8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Департамент финансов и экономики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495,1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507,0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573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1 833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1 290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1 033,0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Управление</a:t>
                      </a:r>
                      <a:r>
                        <a:rPr lang="ru-RU" sz="1800" u="none" strike="noStrike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гражданской защиты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236,5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267,6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573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259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254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253,9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Управление по гос. </a:t>
                      </a:r>
                      <a:r>
                        <a:rPr lang="ru-RU" sz="180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регулир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 цен (тарифов)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23,1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28,0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28,2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29,2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29,1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29,2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Департамент цифрового развития и СМИ</a:t>
                      </a: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589,9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678,0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672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525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502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489,9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5577759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Департамент образования, культ. и спорта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 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829,8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6 853,0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839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6 626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6 445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6 187,3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Аппарат Администрации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537,0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637,9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33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617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592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578,6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Управление государственного заказа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24,3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32,4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32,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33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33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33,8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Избирательная </a:t>
                      </a:r>
                      <a:r>
                        <a:rPr lang="ru-RU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комиссия</a:t>
                      </a:r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НАО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15,6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18,1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109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24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24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24,6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Департамент пр. ресурсов, экологии и АПК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962,5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256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,3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243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106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121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966,8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Департамент строительства и ЖКХ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11 491,8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10 899,4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569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8 177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670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4 772,0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Департамент </a:t>
                      </a:r>
                      <a: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внутреннего контроля</a:t>
                      </a: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182,1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205,9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22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224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220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220,0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Департамент здравоохранения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5 871,6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6 411,0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5 437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5 228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5 135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4 865,0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Собрание депутатов  НАО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143,6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167,1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96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176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76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176,3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3322470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Департамент внутренней политики 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168,3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400,2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400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370,0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333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333,4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6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Условно утвержденные расходы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560,0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1 050,0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24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338184"/>
              </p:ext>
            </p:extLst>
          </p:nvPr>
        </p:nvGraphicFramePr>
        <p:xfrm>
          <a:off x="513588" y="1087170"/>
          <a:ext cx="11026120" cy="5366961"/>
        </p:xfrm>
        <a:graphic>
          <a:graphicData uri="http://schemas.openxmlformats.org/drawingml/2006/table">
            <a:tbl>
              <a:tblPr/>
              <a:tblGrid>
                <a:gridCol w="701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2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2535">
                  <a:extLst>
                    <a:ext uri="{9D8B030D-6E8A-4147-A177-3AD203B41FA5}">
                      <a16:colId xmlns:a16="http://schemas.microsoft.com/office/drawing/2014/main" val="359695327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059599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</a:tblGrid>
              <a:tr h="70171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2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2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2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2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2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</a:t>
                      </a:r>
                      <a:endParaRPr lang="ru-RU" sz="28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2024</a:t>
                      </a:r>
                      <a:endParaRPr lang="ru-RU" sz="28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2025</a:t>
                      </a:r>
                      <a:endParaRPr lang="ru-RU" sz="28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2026</a:t>
                      </a:r>
                      <a:endParaRPr lang="ru-RU" sz="28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58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Валовой региональный продукт</a:t>
                      </a:r>
                      <a:r>
                        <a:rPr lang="ru-RU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, </a:t>
                      </a:r>
                      <a:endParaRPr lang="ru-RU" sz="20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млрд рублей</a:t>
                      </a:r>
                      <a:endParaRPr lang="ru-RU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endParaRPr lang="ru-RU" sz="2200" b="1" i="0" u="none" strike="noStrike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1088502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406,8</a:t>
                      </a:r>
                      <a:endParaRPr lang="ru-RU" sz="22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476,3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385,1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446,8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445,4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469,9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774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200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потребительских </a:t>
                      </a:r>
                      <a:r>
                        <a:rPr lang="ru-RU" sz="200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цен</a:t>
                      </a:r>
                      <a:r>
                        <a:rPr lang="ru-RU" sz="2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на конец года</a:t>
                      </a:r>
                      <a:r>
                        <a:rPr lang="ru-RU" sz="20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% к декабрю</a:t>
                      </a:r>
                      <a:r>
                        <a:rPr lang="ru-RU" sz="20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предыдущего года)</a:t>
                      </a:r>
                      <a:endParaRPr lang="ru-RU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103,7</a:t>
                      </a:r>
                      <a:endParaRPr lang="ru-RU" sz="22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,6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107,5</a:t>
                      </a:r>
                      <a:endParaRPr lang="ru-RU" sz="22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104,5</a:t>
                      </a:r>
                      <a:endParaRPr lang="ru-RU" sz="22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104,0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104,0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6557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Фонд заработной платы работников организаций, млрд рублей</a:t>
                      </a:r>
                      <a:endParaRPr lang="ru-RU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32,2</a:t>
                      </a:r>
                      <a:endParaRPr lang="ru-RU" sz="22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36,7</a:t>
                      </a:r>
                      <a:endParaRPr lang="ru-RU" sz="22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40,6</a:t>
                      </a:r>
                      <a:endParaRPr lang="ru-RU" sz="22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44,7</a:t>
                      </a:r>
                      <a:endParaRPr lang="ru-RU" sz="22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48,0</a:t>
                      </a:r>
                      <a:endParaRPr lang="ru-RU" sz="22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51,5</a:t>
                      </a:r>
                      <a:endParaRPr lang="ru-RU" sz="22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1827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Экспортная цена на российскую нефть, долл. США / </a:t>
                      </a:r>
                      <a:r>
                        <a:rPr lang="ru-RU" sz="20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барр</a:t>
                      </a:r>
                      <a:r>
                        <a:rPr lang="ru-RU" sz="2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. </a:t>
                      </a:r>
                      <a:endParaRPr lang="ru-RU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endParaRPr lang="ru-RU" sz="22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79,6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63,4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71,3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70,1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70,0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9157306"/>
                  </a:ext>
                </a:extLst>
              </a:tr>
              <a:tr h="69554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Курс доллара, рублей за доллар США</a:t>
                      </a:r>
                      <a:endParaRPr lang="ru-RU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73,6</a:t>
                      </a:r>
                      <a:endParaRPr lang="ru-RU" sz="22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67,5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85,2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90,1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91,1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92,3</a:t>
                      </a:r>
                      <a:endParaRPr lang="ru-RU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07" y="1980786"/>
            <a:ext cx="533706" cy="444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 descr="https://www.kimchoo.com/wp-content/plugins/wp-easycart-data/products/pics1/shopping-cart-hi_f39d689a846fac583e0486d0cca12699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3588" y="2988067"/>
            <a:ext cx="466100" cy="45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83020" y="18295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400" dirty="0">
              <a:solidFill>
                <a:schemeClr val="accent1">
                  <a:lumMod val="75000"/>
                </a:schemeClr>
              </a:solidFill>
              <a:latin typeface="Asket Extended" panose="020B0503020600020003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A25BBC-16D8-4E66-84BA-1D0F4B5E70EE}"/>
              </a:ext>
            </a:extLst>
          </p:cNvPr>
          <p:cNvSpPr/>
          <p:nvPr/>
        </p:nvSpPr>
        <p:spPr>
          <a:xfrm>
            <a:off x="7307348" y="375314"/>
            <a:ext cx="9839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оценка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C74FD8C8-85A4-4BAA-8270-62BBAC52CBF4}"/>
              </a:ext>
            </a:extLst>
          </p:cNvPr>
          <p:cNvSpPr/>
          <p:nvPr/>
        </p:nvSpPr>
        <p:spPr>
          <a:xfrm>
            <a:off x="9419844" y="355267"/>
            <a:ext cx="10743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прогноз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0" name="Правая фигурная скобка 29">
            <a:extLst>
              <a:ext uri="{FF2B5EF4-FFF2-40B4-BE49-F238E27FC236}">
                <a16:creationId xmlns:a16="http://schemas.microsoft.com/office/drawing/2014/main" id="{D82BC134-CCEB-4B9A-966D-AD633E84AF1C}"/>
              </a:ext>
            </a:extLst>
          </p:cNvPr>
          <p:cNvSpPr/>
          <p:nvPr/>
        </p:nvSpPr>
        <p:spPr>
          <a:xfrm rot="16200000">
            <a:off x="9753743" y="-686217"/>
            <a:ext cx="355551" cy="3174537"/>
          </a:xfrm>
          <a:prstGeom prst="rightBrace">
            <a:avLst>
              <a:gd name="adj1" fmla="val 66499"/>
              <a:gd name="adj2" fmla="val 47118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A159A91D-E3C5-4B36-939A-E92E2EAFCE0D}"/>
              </a:ext>
            </a:extLst>
          </p:cNvPr>
          <p:cNvSpPr/>
          <p:nvPr/>
        </p:nvSpPr>
        <p:spPr>
          <a:xfrm rot="16200000">
            <a:off x="7608311" y="372857"/>
            <a:ext cx="343371" cy="1068568"/>
          </a:xfrm>
          <a:prstGeom prst="rightBrace">
            <a:avLst>
              <a:gd name="adj1" fmla="val 66499"/>
              <a:gd name="adj2" fmla="val 51083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81" y="5139593"/>
            <a:ext cx="502791" cy="451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4" descr="http://jdtgaragedoor.com/files/2015/12/dollar103-2.png?w=316&amp;h=316&amp;a=t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41" y="5878066"/>
            <a:ext cx="451672" cy="45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http://static.wixstatic.com/media/4da095_63de3ca5db0b4e48bec535c4706d214e~mv2.png">
            <a:extLst>
              <a:ext uri="{FF2B5EF4-FFF2-40B4-BE49-F238E27FC236}">
                <a16:creationId xmlns:a16="http://schemas.microsoft.com/office/drawing/2014/main" id="{9BEFEE57-594B-4DF3-9D1B-9447BEBF3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9118" y="4143030"/>
            <a:ext cx="473916" cy="49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24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2" descr="http://www.karmakonsum.de/wp-content/uploads/2014/05/Bildschirmfoto-2014-05-06-um-18.32.06.png">
            <a:extLst>
              <a:ext uri="{FF2B5EF4-FFF2-40B4-BE49-F238E27FC236}">
                <a16:creationId xmlns:a16="http://schemas.microsoft.com/office/drawing/2014/main" id="{7623FF2A-7394-469D-A847-DB1D15CC52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26" t="69967" r="39879"/>
          <a:stretch/>
        </p:blipFill>
        <p:spPr bwMode="auto">
          <a:xfrm>
            <a:off x="9259245" y="3474023"/>
            <a:ext cx="856411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Государственные программы (1 из 2), млн руб.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803759-27BF-429C-9DD1-D8B2E4AB5C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11" y="452318"/>
            <a:ext cx="1989354" cy="561993"/>
          </a:xfrm>
          <a:prstGeom prst="rect">
            <a:avLst/>
          </a:prstGeom>
          <a:noFill/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8434EE2-3389-40DC-A5E4-D0CEBFE991DB}"/>
              </a:ext>
            </a:extLst>
          </p:cNvPr>
          <p:cNvSpPr/>
          <p:nvPr/>
        </p:nvSpPr>
        <p:spPr>
          <a:xfrm>
            <a:off x="10243962" y="5146470"/>
            <a:ext cx="900000" cy="503867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733,4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8CE7EFB-CCA2-426D-B88A-1A798C0B5EE9}"/>
              </a:ext>
            </a:extLst>
          </p:cNvPr>
          <p:cNvSpPr/>
          <p:nvPr/>
        </p:nvSpPr>
        <p:spPr>
          <a:xfrm>
            <a:off x="95692" y="4468688"/>
            <a:ext cx="1537813" cy="62287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b="1" spc="6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РАСХОДЫ</a:t>
            </a:r>
          </a:p>
          <a:p>
            <a:pPr>
              <a:lnSpc>
                <a:spcPts val="2000"/>
              </a:lnSpc>
            </a:pPr>
            <a:r>
              <a:rPr lang="ru-RU" sz="1800" b="1" spc="-3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БЮДЖЕТА</a:t>
            </a:r>
          </a:p>
        </p:txBody>
      </p:sp>
      <p:pic>
        <p:nvPicPr>
          <p:cNvPr id="20" name="Picture 3" descr="D:\Foto\01. ЛОГО\ИКОНКИ\002. расходы.png">
            <a:extLst>
              <a:ext uri="{FF2B5EF4-FFF2-40B4-BE49-F238E27FC236}">
                <a16:creationId xmlns:a16="http://schemas.microsoft.com/office/drawing/2014/main" id="{9A0C89BA-8213-41EC-967C-7040D8AE2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33" y="3879835"/>
            <a:ext cx="761879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07EDE09-E957-47B7-B148-2F75BEB18A04}"/>
              </a:ext>
            </a:extLst>
          </p:cNvPr>
          <p:cNvSpPr/>
          <p:nvPr/>
        </p:nvSpPr>
        <p:spPr>
          <a:xfrm>
            <a:off x="-161679" y="5642492"/>
            <a:ext cx="1222691" cy="571578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2025</a:t>
            </a:r>
            <a:endParaRPr lang="ru-RU" sz="3000" b="1" dirty="0">
              <a:solidFill>
                <a:schemeClr val="accent4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A8E988E-D7CA-44EC-9310-8367D9F395D6}"/>
              </a:ext>
            </a:extLst>
          </p:cNvPr>
          <p:cNvSpPr/>
          <p:nvPr/>
        </p:nvSpPr>
        <p:spPr>
          <a:xfrm>
            <a:off x="874725" y="5146178"/>
            <a:ext cx="900000" cy="503867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5 186,2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E9B293C-65DC-4BE1-BA88-1D89B7608B31}"/>
              </a:ext>
            </a:extLst>
          </p:cNvPr>
          <p:cNvSpPr/>
          <p:nvPr/>
        </p:nvSpPr>
        <p:spPr>
          <a:xfrm>
            <a:off x="874725" y="5687977"/>
            <a:ext cx="900000" cy="50386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4 946,6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D4C47DE-B449-4665-A3B0-E71D20930A28}"/>
              </a:ext>
            </a:extLst>
          </p:cNvPr>
          <p:cNvSpPr/>
          <p:nvPr/>
        </p:nvSpPr>
        <p:spPr>
          <a:xfrm>
            <a:off x="1809640" y="5146178"/>
            <a:ext cx="900000" cy="503867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2 976,1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95670316-DDB5-40E3-9203-6D100F7DEF88}"/>
              </a:ext>
            </a:extLst>
          </p:cNvPr>
          <p:cNvSpPr/>
          <p:nvPr/>
        </p:nvSpPr>
        <p:spPr>
          <a:xfrm>
            <a:off x="1809640" y="5687977"/>
            <a:ext cx="900000" cy="50386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1 935,9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617682C-1AFE-4BA6-96D1-926362A50AA9}"/>
              </a:ext>
            </a:extLst>
          </p:cNvPr>
          <p:cNvSpPr/>
          <p:nvPr/>
        </p:nvSpPr>
        <p:spPr>
          <a:xfrm>
            <a:off x="4622022" y="5151425"/>
            <a:ext cx="879506" cy="503867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2 281,5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3AD2202-E68A-4687-8405-ACA7E01EB858}"/>
              </a:ext>
            </a:extLst>
          </p:cNvPr>
          <p:cNvSpPr/>
          <p:nvPr/>
        </p:nvSpPr>
        <p:spPr>
          <a:xfrm>
            <a:off x="4622022" y="5691601"/>
            <a:ext cx="883428" cy="50386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2 259,3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E1328DC-1424-4530-83FA-0061CF0B5BBB}"/>
              </a:ext>
            </a:extLst>
          </p:cNvPr>
          <p:cNvSpPr/>
          <p:nvPr/>
        </p:nvSpPr>
        <p:spPr>
          <a:xfrm>
            <a:off x="3682800" y="5147824"/>
            <a:ext cx="900000" cy="503867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2 431,6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FCF225A-9187-415F-95D2-E5E1D928C156}"/>
              </a:ext>
            </a:extLst>
          </p:cNvPr>
          <p:cNvSpPr/>
          <p:nvPr/>
        </p:nvSpPr>
        <p:spPr>
          <a:xfrm>
            <a:off x="3682800" y="5688000"/>
            <a:ext cx="900000" cy="50386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 </a:t>
            </a:r>
            <a:r>
              <a:rPr lang="ru-RU" sz="1800" dirty="0" smtClean="0">
                <a:solidFill>
                  <a:schemeClr val="bg1"/>
                </a:solidFill>
              </a:rPr>
              <a:t>448,9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50963049-221B-4ADB-AE8A-95BC0B326781}"/>
              </a:ext>
            </a:extLst>
          </p:cNvPr>
          <p:cNvSpPr/>
          <p:nvPr/>
        </p:nvSpPr>
        <p:spPr>
          <a:xfrm>
            <a:off x="2751767" y="5147780"/>
            <a:ext cx="900000" cy="503867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</a:t>
            </a:r>
            <a:r>
              <a:rPr lang="ru-RU" sz="1800" dirty="0" smtClean="0">
                <a:solidFill>
                  <a:schemeClr val="bg1"/>
                </a:solidFill>
              </a:rPr>
              <a:t> 590,7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9130877-2A55-4EFC-983B-99F3FE90C39F}"/>
              </a:ext>
            </a:extLst>
          </p:cNvPr>
          <p:cNvSpPr/>
          <p:nvPr/>
        </p:nvSpPr>
        <p:spPr>
          <a:xfrm>
            <a:off x="2751767" y="5689579"/>
            <a:ext cx="900000" cy="50386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</a:t>
            </a:r>
            <a:r>
              <a:rPr lang="ru-RU" sz="1800" dirty="0" smtClean="0">
                <a:solidFill>
                  <a:schemeClr val="bg1"/>
                </a:solidFill>
              </a:rPr>
              <a:t> 492,3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BA1525C8-E577-40EC-8923-51B4C8EF9A2B}"/>
              </a:ext>
            </a:extLst>
          </p:cNvPr>
          <p:cNvSpPr/>
          <p:nvPr/>
        </p:nvSpPr>
        <p:spPr>
          <a:xfrm>
            <a:off x="5555245" y="5148000"/>
            <a:ext cx="900000" cy="503867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</a:t>
            </a:r>
            <a:r>
              <a:rPr lang="ru-RU" sz="1800" dirty="0" smtClean="0">
                <a:solidFill>
                  <a:schemeClr val="bg1"/>
                </a:solidFill>
              </a:rPr>
              <a:t> 058,3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DC30E4B9-28DE-4B16-882D-09FB7DF2E25D}"/>
              </a:ext>
            </a:extLst>
          </p:cNvPr>
          <p:cNvSpPr/>
          <p:nvPr/>
        </p:nvSpPr>
        <p:spPr>
          <a:xfrm>
            <a:off x="5555245" y="5688000"/>
            <a:ext cx="900000" cy="50386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1 843,7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7F8868AA-DE41-48C2-B5C1-128D8C5AC809}"/>
              </a:ext>
            </a:extLst>
          </p:cNvPr>
          <p:cNvSpPr/>
          <p:nvPr/>
        </p:nvSpPr>
        <p:spPr>
          <a:xfrm>
            <a:off x="7441407" y="5148186"/>
            <a:ext cx="886046" cy="503867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907,2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7C2AA58-094F-4A20-A44E-643D7EC167ED}"/>
              </a:ext>
            </a:extLst>
          </p:cNvPr>
          <p:cNvSpPr/>
          <p:nvPr/>
        </p:nvSpPr>
        <p:spPr>
          <a:xfrm>
            <a:off x="7434643" y="5687011"/>
            <a:ext cx="892810" cy="50386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794,9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EA9B7395-4399-45EE-AC0E-0D80E8103AAD}"/>
              </a:ext>
            </a:extLst>
          </p:cNvPr>
          <p:cNvSpPr/>
          <p:nvPr/>
        </p:nvSpPr>
        <p:spPr>
          <a:xfrm>
            <a:off x="6503302" y="5154668"/>
            <a:ext cx="900000" cy="503867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1 028,3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C98E29CA-614D-4A12-A2D8-CDDD9AD943F4}"/>
              </a:ext>
            </a:extLst>
          </p:cNvPr>
          <p:cNvSpPr/>
          <p:nvPr/>
        </p:nvSpPr>
        <p:spPr>
          <a:xfrm>
            <a:off x="6503302" y="5693679"/>
            <a:ext cx="900000" cy="50386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923,0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F4968EC7-EC73-4053-8984-F06ACCF9F8BA}"/>
              </a:ext>
            </a:extLst>
          </p:cNvPr>
          <p:cNvSpPr/>
          <p:nvPr/>
        </p:nvSpPr>
        <p:spPr>
          <a:xfrm>
            <a:off x="8363557" y="5148000"/>
            <a:ext cx="891803" cy="503867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853,9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CB69BB49-498D-4044-88D1-EE2DDBED3CCE}"/>
              </a:ext>
            </a:extLst>
          </p:cNvPr>
          <p:cNvSpPr/>
          <p:nvPr/>
        </p:nvSpPr>
        <p:spPr>
          <a:xfrm>
            <a:off x="8363557" y="5687011"/>
            <a:ext cx="891803" cy="50386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868,6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403BF0EC-878A-43FB-A9F3-B753725FC5CC}"/>
              </a:ext>
            </a:extLst>
          </p:cNvPr>
          <p:cNvSpPr/>
          <p:nvPr/>
        </p:nvSpPr>
        <p:spPr>
          <a:xfrm>
            <a:off x="9299661" y="5148000"/>
            <a:ext cx="900000" cy="503867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759,7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4C14CA4C-E173-41B6-AD12-F0571D866185}"/>
              </a:ext>
            </a:extLst>
          </p:cNvPr>
          <p:cNvSpPr/>
          <p:nvPr/>
        </p:nvSpPr>
        <p:spPr>
          <a:xfrm>
            <a:off x="9299661" y="5687011"/>
            <a:ext cx="900000" cy="50386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720,0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76AED1EB-59C9-44D8-B88D-16A4C05DB07A}"/>
              </a:ext>
            </a:extLst>
          </p:cNvPr>
          <p:cNvSpPr/>
          <p:nvPr/>
        </p:nvSpPr>
        <p:spPr>
          <a:xfrm>
            <a:off x="549949" y="2379872"/>
            <a:ext cx="14879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Развитие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образования</a:t>
            </a:r>
          </a:p>
        </p:txBody>
      </p:sp>
      <p:pic>
        <p:nvPicPr>
          <p:cNvPr id="45" name="Picture 2">
            <a:extLst>
              <a:ext uri="{FF2B5EF4-FFF2-40B4-BE49-F238E27FC236}">
                <a16:creationId xmlns:a16="http://schemas.microsoft.com/office/drawing/2014/main" id="{22FCDEE6-35F9-45E4-9EB8-E95E09E9E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30" y="1831217"/>
            <a:ext cx="667133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E8349667-2E82-499C-8AB5-212026A7C458}"/>
              </a:ext>
            </a:extLst>
          </p:cNvPr>
          <p:cNvCxnSpPr/>
          <p:nvPr/>
        </p:nvCxnSpPr>
        <p:spPr>
          <a:xfrm>
            <a:off x="1324725" y="3075564"/>
            <a:ext cx="0" cy="1997640"/>
          </a:xfrm>
          <a:prstGeom prst="straightConnector1">
            <a:avLst/>
          </a:prstGeom>
          <a:solidFill>
            <a:srgbClr val="C3B732">
              <a:alpha val="85000"/>
            </a:srgbClr>
          </a:solidFill>
          <a:ln w="25400">
            <a:solidFill>
              <a:srgbClr val="C3B732"/>
            </a:solidFill>
            <a:prstDash val="dash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71AE6741-F4BC-4B2F-85E1-C20F0AE5E211}"/>
              </a:ext>
            </a:extLst>
          </p:cNvPr>
          <p:cNvCxnSpPr/>
          <p:nvPr/>
        </p:nvCxnSpPr>
        <p:spPr>
          <a:xfrm>
            <a:off x="5080537" y="3124984"/>
            <a:ext cx="0" cy="1944309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rgbClr val="C3B732"/>
            </a:solidFill>
            <a:prstDash val="dash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" name="Овал 49">
            <a:extLst>
              <a:ext uri="{FF2B5EF4-FFF2-40B4-BE49-F238E27FC236}">
                <a16:creationId xmlns:a16="http://schemas.microsoft.com/office/drawing/2014/main" id="{414EB092-3527-4A7D-A7B3-7B38D4B197B5}"/>
              </a:ext>
            </a:extLst>
          </p:cNvPr>
          <p:cNvSpPr/>
          <p:nvPr/>
        </p:nvSpPr>
        <p:spPr>
          <a:xfrm>
            <a:off x="3142877" y="5101403"/>
            <a:ext cx="124875" cy="115817"/>
          </a:xfrm>
          <a:prstGeom prst="ellipse">
            <a:avLst/>
          </a:prstGeom>
          <a:solidFill>
            <a:srgbClr val="C3B732"/>
          </a:solidFill>
          <a:ln w="1905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Bebas Neue Bold" panose="020B0606020202050201" pitchFamily="34" charset="-52"/>
            </a:endParaRPr>
          </a:p>
        </p:txBody>
      </p: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B0C372B2-4998-4ACA-B502-92A55958BF7B}"/>
              </a:ext>
            </a:extLst>
          </p:cNvPr>
          <p:cNvCxnSpPr/>
          <p:nvPr/>
        </p:nvCxnSpPr>
        <p:spPr>
          <a:xfrm>
            <a:off x="3210149" y="3118743"/>
            <a:ext cx="0" cy="1997640"/>
          </a:xfrm>
          <a:prstGeom prst="straightConnector1">
            <a:avLst/>
          </a:prstGeom>
          <a:solidFill>
            <a:srgbClr val="C3B732">
              <a:alpha val="85000"/>
            </a:srgbClr>
          </a:solidFill>
          <a:ln w="25400">
            <a:solidFill>
              <a:srgbClr val="C3B732"/>
            </a:solidFill>
            <a:prstDash val="dash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8270D12F-1CC0-43F2-92BC-9427827CD4DF}"/>
              </a:ext>
            </a:extLst>
          </p:cNvPr>
          <p:cNvCxnSpPr/>
          <p:nvPr/>
        </p:nvCxnSpPr>
        <p:spPr>
          <a:xfrm>
            <a:off x="7878822" y="4555241"/>
            <a:ext cx="3848" cy="490480"/>
          </a:xfrm>
          <a:prstGeom prst="straightConnector1">
            <a:avLst/>
          </a:prstGeom>
          <a:solidFill>
            <a:srgbClr val="C3B732">
              <a:alpha val="85000"/>
            </a:srgbClr>
          </a:solidFill>
          <a:ln w="25400">
            <a:solidFill>
              <a:srgbClr val="C3B732"/>
            </a:solidFill>
            <a:prstDash val="dash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F8DFCFCF-5A13-45AD-ABC0-0DA2FF85F14A}"/>
              </a:ext>
            </a:extLst>
          </p:cNvPr>
          <p:cNvCxnSpPr/>
          <p:nvPr/>
        </p:nvCxnSpPr>
        <p:spPr>
          <a:xfrm>
            <a:off x="10658475" y="2914650"/>
            <a:ext cx="18180" cy="2121282"/>
          </a:xfrm>
          <a:prstGeom prst="straightConnector1">
            <a:avLst/>
          </a:prstGeom>
          <a:solidFill>
            <a:srgbClr val="C3B732">
              <a:alpha val="85000"/>
            </a:srgbClr>
          </a:solidFill>
          <a:ln w="25400">
            <a:solidFill>
              <a:srgbClr val="C3B732"/>
            </a:solidFill>
            <a:prstDash val="dash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84EB050C-C9BC-4521-9D89-6C4495C67229}"/>
              </a:ext>
            </a:extLst>
          </p:cNvPr>
          <p:cNvCxnSpPr>
            <a:cxnSpLocks/>
          </p:cNvCxnSpPr>
          <p:nvPr/>
        </p:nvCxnSpPr>
        <p:spPr>
          <a:xfrm>
            <a:off x="2259640" y="4473978"/>
            <a:ext cx="1189" cy="612000"/>
          </a:xfrm>
          <a:prstGeom prst="straightConnector1">
            <a:avLst/>
          </a:prstGeom>
          <a:solidFill>
            <a:srgbClr val="C3B732">
              <a:alpha val="85000"/>
            </a:srgbClr>
          </a:solidFill>
          <a:ln w="25400">
            <a:solidFill>
              <a:srgbClr val="C3B732"/>
            </a:solidFill>
            <a:prstDash val="dash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2E256398-D950-44E8-85C4-A70D06012D26}"/>
              </a:ext>
            </a:extLst>
          </p:cNvPr>
          <p:cNvCxnSpPr/>
          <p:nvPr/>
        </p:nvCxnSpPr>
        <p:spPr>
          <a:xfrm>
            <a:off x="6012023" y="4532661"/>
            <a:ext cx="1604" cy="540543"/>
          </a:xfrm>
          <a:prstGeom prst="straightConnector1">
            <a:avLst/>
          </a:prstGeom>
          <a:solidFill>
            <a:srgbClr val="C3B732">
              <a:alpha val="85000"/>
            </a:srgbClr>
          </a:solidFill>
          <a:ln w="25400">
            <a:solidFill>
              <a:srgbClr val="C3B732"/>
            </a:solidFill>
            <a:prstDash val="dash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>
            <a:extLst>
              <a:ext uri="{FF2B5EF4-FFF2-40B4-BE49-F238E27FC236}">
                <a16:creationId xmlns:a16="http://schemas.microsoft.com/office/drawing/2014/main" id="{7779B6DE-65CF-40D5-9144-2304FF23060A}"/>
              </a:ext>
            </a:extLst>
          </p:cNvPr>
          <p:cNvCxnSpPr/>
          <p:nvPr/>
        </p:nvCxnSpPr>
        <p:spPr>
          <a:xfrm flipH="1">
            <a:off x="6961684" y="2692229"/>
            <a:ext cx="13933" cy="2387643"/>
          </a:xfrm>
          <a:prstGeom prst="straightConnector1">
            <a:avLst/>
          </a:prstGeom>
          <a:solidFill>
            <a:srgbClr val="C3B732">
              <a:alpha val="85000"/>
            </a:srgbClr>
          </a:solidFill>
          <a:ln w="25400">
            <a:solidFill>
              <a:srgbClr val="C3B732"/>
            </a:solidFill>
            <a:prstDash val="dash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353D597D-13C3-489A-8BD1-F1AEA62BD635}"/>
              </a:ext>
            </a:extLst>
          </p:cNvPr>
          <p:cNvSpPr/>
          <p:nvPr/>
        </p:nvSpPr>
        <p:spPr>
          <a:xfrm>
            <a:off x="3116384" y="3588213"/>
            <a:ext cx="2018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Развитие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здравоохранения</a:t>
            </a: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7A54C930-2FBA-48D3-9568-7E78D774D810}"/>
              </a:ext>
            </a:extLst>
          </p:cNvPr>
          <p:cNvSpPr/>
          <p:nvPr/>
        </p:nvSpPr>
        <p:spPr>
          <a:xfrm>
            <a:off x="4277078" y="2163722"/>
            <a:ext cx="13933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Социальная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поддержка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граждан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FB86047D-DE60-47C4-8113-F2352C8615DB}"/>
              </a:ext>
            </a:extLst>
          </p:cNvPr>
          <p:cNvSpPr/>
          <p:nvPr/>
        </p:nvSpPr>
        <p:spPr>
          <a:xfrm>
            <a:off x="5235307" y="3672362"/>
            <a:ext cx="15119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Обеспечение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жильём 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и КУ</a:t>
            </a: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922F12F9-2E62-4D0D-877C-2DBA96D53E15}"/>
              </a:ext>
            </a:extLst>
          </p:cNvPr>
          <p:cNvSpPr/>
          <p:nvPr/>
        </p:nvSpPr>
        <p:spPr>
          <a:xfrm>
            <a:off x="1333719" y="3247445"/>
            <a:ext cx="178478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Модернизация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жилищно-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коммунального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хозяйства</a:t>
            </a: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E6C87AAD-8050-43BC-9755-B461EA9FBB79}"/>
              </a:ext>
            </a:extLst>
          </p:cNvPr>
          <p:cNvSpPr/>
          <p:nvPr/>
        </p:nvSpPr>
        <p:spPr>
          <a:xfrm>
            <a:off x="6377806" y="2026057"/>
            <a:ext cx="11677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Развитие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культуры</a:t>
            </a: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C2AE93B9-4188-48B2-BDB8-DAE39D481D79}"/>
              </a:ext>
            </a:extLst>
          </p:cNvPr>
          <p:cNvSpPr/>
          <p:nvPr/>
        </p:nvSpPr>
        <p:spPr>
          <a:xfrm>
            <a:off x="9039346" y="4266740"/>
            <a:ext cx="12683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Старшее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поколение</a:t>
            </a: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F1E9DAB1-E98D-41CC-A9A2-90D15E72655A}"/>
              </a:ext>
            </a:extLst>
          </p:cNvPr>
          <p:cNvSpPr/>
          <p:nvPr/>
        </p:nvSpPr>
        <p:spPr>
          <a:xfrm>
            <a:off x="2344890" y="2136320"/>
            <a:ext cx="16257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Развитие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транспортной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системы</a:t>
            </a: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C8332D4C-488A-42F8-9AF4-3EA64251C683}"/>
              </a:ext>
            </a:extLst>
          </p:cNvPr>
          <p:cNvSpPr/>
          <p:nvPr/>
        </p:nvSpPr>
        <p:spPr>
          <a:xfrm>
            <a:off x="7989846" y="1957247"/>
            <a:ext cx="1725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Развитие сельского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хозяйства и регулирование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рынков с/х</a:t>
            </a:r>
          </a:p>
        </p:txBody>
      </p:sp>
      <p:pic>
        <p:nvPicPr>
          <p:cNvPr id="81" name="Picture 4" descr="http://kantorhukumrky.com/wp-content/uploads/2016/11/family25.png">
            <a:extLst>
              <a:ext uri="{FF2B5EF4-FFF2-40B4-BE49-F238E27FC236}">
                <a16:creationId xmlns:a16="http://schemas.microsoft.com/office/drawing/2014/main" id="{ED221200-F35B-4FED-A6AB-86579AB6D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117" y="1326167"/>
            <a:ext cx="791294" cy="79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1" descr="D:\02. Поручения руководства\12. Разное\160919 Статистика дл ВК инфограф\jixodjG9T.png">
            <a:extLst>
              <a:ext uri="{FF2B5EF4-FFF2-40B4-BE49-F238E27FC236}">
                <a16:creationId xmlns:a16="http://schemas.microsoft.com/office/drawing/2014/main" id="{87D53684-4990-4444-ADBC-BE6E4181C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37" y="2723948"/>
            <a:ext cx="556464" cy="54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" descr="http://reikirb.ru/wp-content/uploads/2016/07/transport-icon-450x450.png">
            <a:extLst>
              <a:ext uri="{FF2B5EF4-FFF2-40B4-BE49-F238E27FC236}">
                <a16:creationId xmlns:a16="http://schemas.microsoft.com/office/drawing/2014/main" id="{85D3ABA0-55B9-4BD8-9355-8484DCD12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410" y="1476191"/>
            <a:ext cx="817461" cy="81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10" descr="http://download.seaicons.com/icons/icons8/windows-8/512/Animals-Cow-icon.png">
            <a:extLst>
              <a:ext uri="{FF2B5EF4-FFF2-40B4-BE49-F238E27FC236}">
                <a16:creationId xmlns:a16="http://schemas.microsoft.com/office/drawing/2014/main" id="{5EFD6378-D605-430F-9AA6-A7A9CBC26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717" y="1226036"/>
            <a:ext cx="618562" cy="61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7" name="Прямая со стрелкой 86">
            <a:extLst>
              <a:ext uri="{FF2B5EF4-FFF2-40B4-BE49-F238E27FC236}">
                <a16:creationId xmlns:a16="http://schemas.microsoft.com/office/drawing/2014/main" id="{08777255-016E-4B10-BD80-5C6B7E5551EC}"/>
              </a:ext>
            </a:extLst>
          </p:cNvPr>
          <p:cNvCxnSpPr/>
          <p:nvPr/>
        </p:nvCxnSpPr>
        <p:spPr>
          <a:xfrm>
            <a:off x="9702148" y="4875282"/>
            <a:ext cx="827" cy="160650"/>
          </a:xfrm>
          <a:prstGeom prst="straightConnector1">
            <a:avLst/>
          </a:prstGeom>
          <a:solidFill>
            <a:srgbClr val="C3B732">
              <a:alpha val="85000"/>
            </a:srgbClr>
          </a:solidFill>
          <a:ln w="25400">
            <a:solidFill>
              <a:srgbClr val="C3B732"/>
            </a:solidFill>
            <a:prstDash val="dash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>
            <a:extLst>
              <a:ext uri="{FF2B5EF4-FFF2-40B4-BE49-F238E27FC236}">
                <a16:creationId xmlns:a16="http://schemas.microsoft.com/office/drawing/2014/main" id="{3F37EF30-B811-4724-9DCE-EBD23867EA62}"/>
              </a:ext>
            </a:extLst>
          </p:cNvPr>
          <p:cNvCxnSpPr>
            <a:stCxn id="71" idx="2"/>
          </p:cNvCxnSpPr>
          <p:nvPr/>
        </p:nvCxnSpPr>
        <p:spPr>
          <a:xfrm>
            <a:off x="4125539" y="4234544"/>
            <a:ext cx="9548" cy="850147"/>
          </a:xfrm>
          <a:prstGeom prst="straightConnector1">
            <a:avLst/>
          </a:prstGeom>
          <a:solidFill>
            <a:srgbClr val="C3B732"/>
          </a:solidFill>
          <a:ln w="25400">
            <a:solidFill>
              <a:srgbClr val="C3B732"/>
            </a:solidFill>
            <a:prstDash val="dash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D807A16D-CB98-4295-A96E-59B583BED45E}"/>
              </a:ext>
            </a:extLst>
          </p:cNvPr>
          <p:cNvSpPr/>
          <p:nvPr/>
        </p:nvSpPr>
        <p:spPr>
          <a:xfrm>
            <a:off x="-129742" y="5136013"/>
            <a:ext cx="1202100" cy="571578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202</a:t>
            </a:r>
            <a:r>
              <a:rPr lang="ru-RU" sz="30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id="{3FA5CD27-1DF1-4ADE-81BB-C42E7DD93C06}"/>
              </a:ext>
            </a:extLst>
          </p:cNvPr>
          <p:cNvSpPr/>
          <p:nvPr/>
        </p:nvSpPr>
        <p:spPr>
          <a:xfrm>
            <a:off x="-56962" y="6192991"/>
            <a:ext cx="1004217" cy="571578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2026</a:t>
            </a:r>
            <a:endParaRPr lang="ru-RU" sz="3000" b="1" dirty="0">
              <a:solidFill>
                <a:schemeClr val="accent4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7AC6BDF0-5CB6-4A13-A021-CB0CC0105E04}"/>
              </a:ext>
            </a:extLst>
          </p:cNvPr>
          <p:cNvSpPr/>
          <p:nvPr/>
        </p:nvSpPr>
        <p:spPr>
          <a:xfrm>
            <a:off x="874800" y="6236295"/>
            <a:ext cx="900000" cy="503867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4 793,1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11979573-F82E-464C-BF5C-E7E14295D065}"/>
              </a:ext>
            </a:extLst>
          </p:cNvPr>
          <p:cNvSpPr/>
          <p:nvPr/>
        </p:nvSpPr>
        <p:spPr>
          <a:xfrm>
            <a:off x="1810800" y="6236295"/>
            <a:ext cx="900000" cy="503867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1 618,3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A3D9DD83-8236-4325-8CDD-BE9D7ED544A1}"/>
              </a:ext>
            </a:extLst>
          </p:cNvPr>
          <p:cNvSpPr/>
          <p:nvPr/>
        </p:nvSpPr>
        <p:spPr>
          <a:xfrm>
            <a:off x="4622022" y="6238801"/>
            <a:ext cx="879506" cy="503867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</a:t>
            </a:r>
            <a:r>
              <a:rPr lang="ru-RU" sz="1800" dirty="0" smtClean="0">
                <a:solidFill>
                  <a:schemeClr val="bg1"/>
                </a:solidFill>
              </a:rPr>
              <a:t> 869,3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id="{8D894B26-0951-46C3-B38D-63AE8A28ACA8}"/>
              </a:ext>
            </a:extLst>
          </p:cNvPr>
          <p:cNvSpPr/>
          <p:nvPr/>
        </p:nvSpPr>
        <p:spPr>
          <a:xfrm>
            <a:off x="3682800" y="6235200"/>
            <a:ext cx="900000" cy="503867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2 194,8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id="{486B685F-64F8-4D1A-B843-2A952669DD35}"/>
              </a:ext>
            </a:extLst>
          </p:cNvPr>
          <p:cNvSpPr/>
          <p:nvPr/>
        </p:nvSpPr>
        <p:spPr>
          <a:xfrm>
            <a:off x="2751426" y="6237897"/>
            <a:ext cx="900000" cy="503867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 </a:t>
            </a:r>
            <a:r>
              <a:rPr lang="ru-RU" sz="1800" dirty="0" smtClean="0">
                <a:solidFill>
                  <a:schemeClr val="bg1"/>
                </a:solidFill>
              </a:rPr>
              <a:t>562,5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id="{34A2FF70-C7C9-41C2-966C-A42795209DA6}"/>
              </a:ext>
            </a:extLst>
          </p:cNvPr>
          <p:cNvSpPr/>
          <p:nvPr/>
        </p:nvSpPr>
        <p:spPr>
          <a:xfrm>
            <a:off x="5554800" y="6233588"/>
            <a:ext cx="900000" cy="503867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1 570,9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03D7AFAC-86F1-41ED-99CC-4E23EBD09092}"/>
              </a:ext>
            </a:extLst>
          </p:cNvPr>
          <p:cNvSpPr/>
          <p:nvPr/>
        </p:nvSpPr>
        <p:spPr>
          <a:xfrm>
            <a:off x="7434390" y="6225876"/>
            <a:ext cx="890460" cy="503867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766,8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F53E9304-BBB8-44DD-8776-96F71ECB3CE3}"/>
              </a:ext>
            </a:extLst>
          </p:cNvPr>
          <p:cNvSpPr/>
          <p:nvPr/>
        </p:nvSpPr>
        <p:spPr>
          <a:xfrm>
            <a:off x="6502649" y="6241997"/>
            <a:ext cx="900000" cy="503867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910,0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D2C35F16-18E9-4AF3-8D05-9BDD5F9328C0}"/>
              </a:ext>
            </a:extLst>
          </p:cNvPr>
          <p:cNvSpPr/>
          <p:nvPr/>
        </p:nvSpPr>
        <p:spPr>
          <a:xfrm>
            <a:off x="8362800" y="6235329"/>
            <a:ext cx="900000" cy="503867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721,7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id="{77F82D3A-1286-41C9-B06F-5B86E924C01D}"/>
              </a:ext>
            </a:extLst>
          </p:cNvPr>
          <p:cNvSpPr/>
          <p:nvPr/>
        </p:nvSpPr>
        <p:spPr>
          <a:xfrm>
            <a:off x="9298800" y="6235329"/>
            <a:ext cx="900000" cy="503867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710,9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id="{2BD73C06-79A0-42AD-BC3A-9B2A26415318}"/>
              </a:ext>
            </a:extLst>
          </p:cNvPr>
          <p:cNvSpPr/>
          <p:nvPr/>
        </p:nvSpPr>
        <p:spPr>
          <a:xfrm>
            <a:off x="11196020" y="5147404"/>
            <a:ext cx="900000" cy="503867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470,4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FE164780-4126-40CD-8D4D-81376A4D940D}"/>
              </a:ext>
            </a:extLst>
          </p:cNvPr>
          <p:cNvSpPr/>
          <p:nvPr/>
        </p:nvSpPr>
        <p:spPr>
          <a:xfrm>
            <a:off x="11196020" y="5686415"/>
            <a:ext cx="900000" cy="50386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446,4</a:t>
            </a:r>
            <a:endParaRPr lang="ru-RU" sz="1800" dirty="0">
              <a:solidFill>
                <a:schemeClr val="bg1"/>
              </a:solidFill>
            </a:endParaRPr>
          </a:p>
        </p:txBody>
      </p:sp>
      <p:cxnSp>
        <p:nvCxnSpPr>
          <p:cNvPr id="108" name="Прямая со стрелкой 107">
            <a:extLst>
              <a:ext uri="{FF2B5EF4-FFF2-40B4-BE49-F238E27FC236}">
                <a16:creationId xmlns:a16="http://schemas.microsoft.com/office/drawing/2014/main" id="{CC4B23F7-AFF0-4F92-BFD0-4DB1D2CFAC79}"/>
              </a:ext>
            </a:extLst>
          </p:cNvPr>
          <p:cNvCxnSpPr>
            <a:endCxn id="129" idx="0"/>
          </p:cNvCxnSpPr>
          <p:nvPr/>
        </p:nvCxnSpPr>
        <p:spPr>
          <a:xfrm>
            <a:off x="11621306" y="4036149"/>
            <a:ext cx="12547" cy="1018798"/>
          </a:xfrm>
          <a:prstGeom prst="straightConnector1">
            <a:avLst/>
          </a:prstGeom>
          <a:solidFill>
            <a:srgbClr val="C3B732">
              <a:alpha val="85000"/>
            </a:srgbClr>
          </a:solidFill>
          <a:ln w="25400">
            <a:solidFill>
              <a:srgbClr val="C3B732"/>
            </a:solidFill>
            <a:prstDash val="dash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>
            <a:extLst>
              <a:ext uri="{FF2B5EF4-FFF2-40B4-BE49-F238E27FC236}">
                <a16:creationId xmlns:a16="http://schemas.microsoft.com/office/drawing/2014/main" id="{17009DF3-C07A-4790-BDA3-FE22CAF75400}"/>
              </a:ext>
            </a:extLst>
          </p:cNvPr>
          <p:cNvCxnSpPr/>
          <p:nvPr/>
        </p:nvCxnSpPr>
        <p:spPr>
          <a:xfrm>
            <a:off x="8795509" y="3534643"/>
            <a:ext cx="16489" cy="1531693"/>
          </a:xfrm>
          <a:prstGeom prst="straightConnector1">
            <a:avLst/>
          </a:prstGeom>
          <a:solidFill>
            <a:srgbClr val="C3B732">
              <a:alpha val="85000"/>
            </a:srgbClr>
          </a:solidFill>
          <a:ln w="25400">
            <a:solidFill>
              <a:srgbClr val="C3B732"/>
            </a:solidFill>
            <a:prstDash val="dash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3" name="Прямоугольник 112">
            <a:extLst>
              <a:ext uri="{FF2B5EF4-FFF2-40B4-BE49-F238E27FC236}">
                <a16:creationId xmlns:a16="http://schemas.microsoft.com/office/drawing/2014/main" id="{C87BE647-0027-4C56-B1E9-C07F99D7DCB6}"/>
              </a:ext>
            </a:extLst>
          </p:cNvPr>
          <p:cNvSpPr/>
          <p:nvPr/>
        </p:nvSpPr>
        <p:spPr>
          <a:xfrm>
            <a:off x="11196562" y="6234733"/>
            <a:ext cx="900000" cy="503867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434,5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6667C4CA-FBF7-49C8-99C1-7834AA18B6D1}"/>
              </a:ext>
            </a:extLst>
          </p:cNvPr>
          <p:cNvSpPr/>
          <p:nvPr/>
        </p:nvSpPr>
        <p:spPr>
          <a:xfrm>
            <a:off x="9495965" y="1940073"/>
            <a:ext cx="20040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Развитие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государственного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управления</a:t>
            </a:r>
          </a:p>
        </p:txBody>
      </p:sp>
      <p:pic>
        <p:nvPicPr>
          <p:cNvPr id="115" name="Picture 4" descr="https://www.shareicon.net/download/2015/12/28/694487_camping_512x512.png">
            <a:extLst>
              <a:ext uri="{FF2B5EF4-FFF2-40B4-BE49-F238E27FC236}">
                <a16:creationId xmlns:a16="http://schemas.microsoft.com/office/drawing/2014/main" id="{60D807F6-CADD-43B2-81F3-491D05000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644" y="1305977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id="{FF94C9D5-F45D-4B6E-BA63-59624CA4611B}"/>
              </a:ext>
            </a:extLst>
          </p:cNvPr>
          <p:cNvSpPr/>
          <p:nvPr/>
        </p:nvSpPr>
        <p:spPr>
          <a:xfrm>
            <a:off x="10243962" y="5688269"/>
            <a:ext cx="900000" cy="50386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707,3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id="{D9DD306F-55CF-4C25-8133-F33CDCA4FC67}"/>
              </a:ext>
            </a:extLst>
          </p:cNvPr>
          <p:cNvSpPr/>
          <p:nvPr/>
        </p:nvSpPr>
        <p:spPr>
          <a:xfrm>
            <a:off x="10243962" y="6236587"/>
            <a:ext cx="900000" cy="503867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693,8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18" name="Прямоугольник 117">
            <a:extLst>
              <a:ext uri="{FF2B5EF4-FFF2-40B4-BE49-F238E27FC236}">
                <a16:creationId xmlns:a16="http://schemas.microsoft.com/office/drawing/2014/main" id="{60D106F6-7789-403E-8541-9FEBC6CC41C2}"/>
              </a:ext>
            </a:extLst>
          </p:cNvPr>
          <p:cNvSpPr/>
          <p:nvPr/>
        </p:nvSpPr>
        <p:spPr>
          <a:xfrm>
            <a:off x="10927720" y="3172760"/>
            <a:ext cx="12137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 err="1">
                <a:solidFill>
                  <a:schemeClr val="accent1">
                    <a:lumMod val="75000"/>
                  </a:schemeClr>
                </a:solidFill>
              </a:rPr>
              <a:t>Информа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-</a:t>
            </a:r>
          </a:p>
          <a:p>
            <a:pPr algn="ctr"/>
            <a:r>
              <a:rPr lang="ru-RU" sz="1800" b="1" dirty="0" err="1">
                <a:solidFill>
                  <a:schemeClr val="accent1">
                    <a:lumMod val="75000"/>
                  </a:schemeClr>
                </a:solidFill>
              </a:rPr>
              <a:t>ционное</a:t>
            </a:r>
            <a:endParaRPr lang="ru-RU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общество</a:t>
            </a:r>
          </a:p>
        </p:txBody>
      </p:sp>
      <p:pic>
        <p:nvPicPr>
          <p:cNvPr id="119" name="Picture 10" descr="https://www.shareicon.net/download/2015/11/06/667608_network_512x512.png">
            <a:extLst>
              <a:ext uri="{FF2B5EF4-FFF2-40B4-BE49-F238E27FC236}">
                <a16:creationId xmlns:a16="http://schemas.microsoft.com/office/drawing/2014/main" id="{6A86B961-A3BD-4C9D-92C7-8A2F513C7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8944" y="2500189"/>
            <a:ext cx="678685" cy="67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" name="Овал 119">
            <a:extLst>
              <a:ext uri="{FF2B5EF4-FFF2-40B4-BE49-F238E27FC236}">
                <a16:creationId xmlns:a16="http://schemas.microsoft.com/office/drawing/2014/main" id="{B979DD10-2442-4CA6-BDCD-1331BE102F01}"/>
              </a:ext>
            </a:extLst>
          </p:cNvPr>
          <p:cNvSpPr/>
          <p:nvPr/>
        </p:nvSpPr>
        <p:spPr>
          <a:xfrm>
            <a:off x="1262286" y="5097209"/>
            <a:ext cx="124875" cy="115817"/>
          </a:xfrm>
          <a:prstGeom prst="ellipse">
            <a:avLst/>
          </a:prstGeom>
          <a:solidFill>
            <a:srgbClr val="C3B732"/>
          </a:solidFill>
          <a:ln w="1905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Bebas Neue Bold" panose="020B0606020202050201" pitchFamily="34" charset="-52"/>
            </a:endParaRPr>
          </a:p>
        </p:txBody>
      </p:sp>
      <p:sp>
        <p:nvSpPr>
          <p:cNvPr id="121" name="Овал 120">
            <a:extLst>
              <a:ext uri="{FF2B5EF4-FFF2-40B4-BE49-F238E27FC236}">
                <a16:creationId xmlns:a16="http://schemas.microsoft.com/office/drawing/2014/main" id="{46BDBF29-B392-4413-9F54-E3B818E1C3F5}"/>
              </a:ext>
            </a:extLst>
          </p:cNvPr>
          <p:cNvSpPr/>
          <p:nvPr/>
        </p:nvSpPr>
        <p:spPr>
          <a:xfrm>
            <a:off x="4061047" y="5097209"/>
            <a:ext cx="124875" cy="115817"/>
          </a:xfrm>
          <a:prstGeom prst="ellipse">
            <a:avLst/>
          </a:prstGeom>
          <a:solidFill>
            <a:srgbClr val="C3B732"/>
          </a:solidFill>
          <a:ln w="1905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Bebas Neue Bold" panose="020B0606020202050201" pitchFamily="34" charset="-52"/>
            </a:endParaRPr>
          </a:p>
        </p:txBody>
      </p:sp>
      <p:sp>
        <p:nvSpPr>
          <p:cNvPr id="122" name="Овал 121">
            <a:extLst>
              <a:ext uri="{FF2B5EF4-FFF2-40B4-BE49-F238E27FC236}">
                <a16:creationId xmlns:a16="http://schemas.microsoft.com/office/drawing/2014/main" id="{91529C5F-D713-4E8E-8290-7EB61E086FBB}"/>
              </a:ext>
            </a:extLst>
          </p:cNvPr>
          <p:cNvSpPr/>
          <p:nvPr/>
        </p:nvSpPr>
        <p:spPr>
          <a:xfrm>
            <a:off x="2192890" y="5095804"/>
            <a:ext cx="124875" cy="115817"/>
          </a:xfrm>
          <a:prstGeom prst="ellipse">
            <a:avLst/>
          </a:prstGeom>
          <a:solidFill>
            <a:srgbClr val="C3B732"/>
          </a:solidFill>
          <a:ln w="1905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Bebas Neue Bold" panose="020B0606020202050201" pitchFamily="34" charset="-52"/>
            </a:endParaRPr>
          </a:p>
        </p:txBody>
      </p:sp>
      <p:sp>
        <p:nvSpPr>
          <p:cNvPr id="123" name="Овал 122">
            <a:extLst>
              <a:ext uri="{FF2B5EF4-FFF2-40B4-BE49-F238E27FC236}">
                <a16:creationId xmlns:a16="http://schemas.microsoft.com/office/drawing/2014/main" id="{BAED0BC1-7D96-47AF-84FC-A946CE50248F}"/>
              </a:ext>
            </a:extLst>
          </p:cNvPr>
          <p:cNvSpPr/>
          <p:nvPr/>
        </p:nvSpPr>
        <p:spPr>
          <a:xfrm>
            <a:off x="6901004" y="5107280"/>
            <a:ext cx="124875" cy="115817"/>
          </a:xfrm>
          <a:prstGeom prst="ellipse">
            <a:avLst/>
          </a:prstGeom>
          <a:solidFill>
            <a:srgbClr val="C3B732"/>
          </a:solidFill>
          <a:ln w="1905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Bebas Neue Bold" panose="020B0606020202050201" pitchFamily="34" charset="-52"/>
            </a:endParaRPr>
          </a:p>
        </p:txBody>
      </p:sp>
      <p:sp>
        <p:nvSpPr>
          <p:cNvPr id="124" name="Овал 123">
            <a:extLst>
              <a:ext uri="{FF2B5EF4-FFF2-40B4-BE49-F238E27FC236}">
                <a16:creationId xmlns:a16="http://schemas.microsoft.com/office/drawing/2014/main" id="{D34BF27B-2BAC-4DA4-8B1E-C628AF672DD0}"/>
              </a:ext>
            </a:extLst>
          </p:cNvPr>
          <p:cNvSpPr/>
          <p:nvPr/>
        </p:nvSpPr>
        <p:spPr>
          <a:xfrm>
            <a:off x="5020507" y="5103811"/>
            <a:ext cx="124875" cy="115817"/>
          </a:xfrm>
          <a:prstGeom prst="ellipse">
            <a:avLst/>
          </a:prstGeom>
          <a:solidFill>
            <a:srgbClr val="C3B732"/>
          </a:solidFill>
          <a:ln w="1905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Bebas Neue Bold" panose="020B0606020202050201" pitchFamily="34" charset="-52"/>
            </a:endParaRPr>
          </a:p>
        </p:txBody>
      </p:sp>
      <p:sp>
        <p:nvSpPr>
          <p:cNvPr id="125" name="Овал 124">
            <a:extLst>
              <a:ext uri="{FF2B5EF4-FFF2-40B4-BE49-F238E27FC236}">
                <a16:creationId xmlns:a16="http://schemas.microsoft.com/office/drawing/2014/main" id="{E988D99B-9A9A-479F-A9DE-CF387F265AD1}"/>
              </a:ext>
            </a:extLst>
          </p:cNvPr>
          <p:cNvSpPr/>
          <p:nvPr/>
        </p:nvSpPr>
        <p:spPr>
          <a:xfrm>
            <a:off x="7818124" y="5090172"/>
            <a:ext cx="124875" cy="115817"/>
          </a:xfrm>
          <a:prstGeom prst="ellipse">
            <a:avLst/>
          </a:prstGeom>
          <a:solidFill>
            <a:srgbClr val="C3B732"/>
          </a:solidFill>
          <a:ln w="1905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Bebas Neue Bold" panose="020B0606020202050201" pitchFamily="34" charset="-52"/>
            </a:endParaRPr>
          </a:p>
        </p:txBody>
      </p:sp>
      <p:sp>
        <p:nvSpPr>
          <p:cNvPr id="126" name="Овал 125">
            <a:extLst>
              <a:ext uri="{FF2B5EF4-FFF2-40B4-BE49-F238E27FC236}">
                <a16:creationId xmlns:a16="http://schemas.microsoft.com/office/drawing/2014/main" id="{5CE858B6-65D6-4DD1-8853-9B71FEAA6216}"/>
              </a:ext>
            </a:extLst>
          </p:cNvPr>
          <p:cNvSpPr/>
          <p:nvPr/>
        </p:nvSpPr>
        <p:spPr>
          <a:xfrm>
            <a:off x="5961113" y="5115450"/>
            <a:ext cx="124875" cy="115817"/>
          </a:xfrm>
          <a:prstGeom prst="ellipse">
            <a:avLst/>
          </a:prstGeom>
          <a:solidFill>
            <a:srgbClr val="C3B732"/>
          </a:solidFill>
          <a:ln w="1905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Bebas Neue Bold" panose="020B0606020202050201" pitchFamily="34" charset="-52"/>
            </a:endParaRPr>
          </a:p>
        </p:txBody>
      </p:sp>
      <p:sp>
        <p:nvSpPr>
          <p:cNvPr id="127" name="Овал 126">
            <a:extLst>
              <a:ext uri="{FF2B5EF4-FFF2-40B4-BE49-F238E27FC236}">
                <a16:creationId xmlns:a16="http://schemas.microsoft.com/office/drawing/2014/main" id="{3CBFD862-DE8B-4F9D-AF96-8F98149338C2}"/>
              </a:ext>
            </a:extLst>
          </p:cNvPr>
          <p:cNvSpPr/>
          <p:nvPr/>
        </p:nvSpPr>
        <p:spPr>
          <a:xfrm>
            <a:off x="10640093" y="5090172"/>
            <a:ext cx="124875" cy="115817"/>
          </a:xfrm>
          <a:prstGeom prst="ellipse">
            <a:avLst/>
          </a:prstGeom>
          <a:solidFill>
            <a:srgbClr val="C3B732"/>
          </a:solidFill>
          <a:ln w="1905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Bebas Neue Bold" panose="020B0606020202050201" pitchFamily="34" charset="-52"/>
            </a:endParaRPr>
          </a:p>
        </p:txBody>
      </p:sp>
      <p:sp>
        <p:nvSpPr>
          <p:cNvPr id="128" name="Овал 127">
            <a:extLst>
              <a:ext uri="{FF2B5EF4-FFF2-40B4-BE49-F238E27FC236}">
                <a16:creationId xmlns:a16="http://schemas.microsoft.com/office/drawing/2014/main" id="{95866BB7-540B-45CD-B7FC-FCE58B1F2BFC}"/>
              </a:ext>
            </a:extLst>
          </p:cNvPr>
          <p:cNvSpPr/>
          <p:nvPr/>
        </p:nvSpPr>
        <p:spPr>
          <a:xfrm>
            <a:off x="8759502" y="5085978"/>
            <a:ext cx="124875" cy="115817"/>
          </a:xfrm>
          <a:prstGeom prst="ellipse">
            <a:avLst/>
          </a:prstGeom>
          <a:solidFill>
            <a:srgbClr val="C3B732"/>
          </a:solidFill>
          <a:ln w="1905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Bebas Neue Bold" panose="020B0606020202050201" pitchFamily="34" charset="-52"/>
            </a:endParaRPr>
          </a:p>
        </p:txBody>
      </p:sp>
      <p:sp>
        <p:nvSpPr>
          <p:cNvPr id="129" name="Овал 128">
            <a:extLst>
              <a:ext uri="{FF2B5EF4-FFF2-40B4-BE49-F238E27FC236}">
                <a16:creationId xmlns:a16="http://schemas.microsoft.com/office/drawing/2014/main" id="{B1DC7656-8EF2-4513-8DD8-163B50E2BDC1}"/>
              </a:ext>
            </a:extLst>
          </p:cNvPr>
          <p:cNvSpPr/>
          <p:nvPr/>
        </p:nvSpPr>
        <p:spPr>
          <a:xfrm>
            <a:off x="11571415" y="5054947"/>
            <a:ext cx="124875" cy="115817"/>
          </a:xfrm>
          <a:prstGeom prst="ellipse">
            <a:avLst/>
          </a:prstGeom>
          <a:solidFill>
            <a:srgbClr val="C3B732"/>
          </a:solidFill>
          <a:ln w="1905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Bebas Neue Bold" panose="020B0606020202050201" pitchFamily="34" charset="-52"/>
            </a:endParaRPr>
          </a:p>
        </p:txBody>
      </p:sp>
      <p:sp>
        <p:nvSpPr>
          <p:cNvPr id="130" name="Овал 129">
            <a:extLst>
              <a:ext uri="{FF2B5EF4-FFF2-40B4-BE49-F238E27FC236}">
                <a16:creationId xmlns:a16="http://schemas.microsoft.com/office/drawing/2014/main" id="{C187241D-22FB-47F3-A0AF-69408E81E5AB}"/>
              </a:ext>
            </a:extLst>
          </p:cNvPr>
          <p:cNvSpPr/>
          <p:nvPr/>
        </p:nvSpPr>
        <p:spPr>
          <a:xfrm>
            <a:off x="9659502" y="5097209"/>
            <a:ext cx="124875" cy="115817"/>
          </a:xfrm>
          <a:prstGeom prst="ellipse">
            <a:avLst/>
          </a:prstGeom>
          <a:solidFill>
            <a:srgbClr val="C3B732"/>
          </a:solidFill>
          <a:ln w="1905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Bebas Neue Bold" panose="020B0606020202050201" pitchFamily="34" charset="-52"/>
            </a:endParaRPr>
          </a:p>
        </p:txBody>
      </p:sp>
      <p:pic>
        <p:nvPicPr>
          <p:cNvPr id="131" name="Picture 4" descr="D:\02. Поручения руководства\03_БЮДЖЕТ\2017 год план 2018 и 2019\значки\Snake_cup-512.png">
            <a:extLst>
              <a:ext uri="{FF2B5EF4-FFF2-40B4-BE49-F238E27FC236}">
                <a16:creationId xmlns:a16="http://schemas.microsoft.com/office/drawing/2014/main" id="{F7DD044E-5C24-40E2-A453-60D98A6F4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208" y="2899579"/>
            <a:ext cx="635064" cy="63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13">
            <a:extLst>
              <a:ext uri="{FF2B5EF4-FFF2-40B4-BE49-F238E27FC236}">
                <a16:creationId xmlns:a16="http://schemas.microsoft.com/office/drawing/2014/main" id="{5A4424DD-C5A7-474F-A6D3-6A534268F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164" y="2992127"/>
            <a:ext cx="622170" cy="622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" name="Picture 6">
            <a:extLst>
              <a:ext uri="{FF2B5EF4-FFF2-40B4-BE49-F238E27FC236}">
                <a16:creationId xmlns:a16="http://schemas.microsoft.com/office/drawing/2014/main" id="{A01E36F4-4C36-45F4-9193-C71FE76F4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149" y="3030037"/>
            <a:ext cx="661653" cy="661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4" name="Прямоугольник 133">
            <a:extLst>
              <a:ext uri="{FF2B5EF4-FFF2-40B4-BE49-F238E27FC236}">
                <a16:creationId xmlns:a16="http://schemas.microsoft.com/office/drawing/2014/main" id="{7399EFFD-2019-4996-8582-E5E297613247}"/>
              </a:ext>
            </a:extLst>
          </p:cNvPr>
          <p:cNvSpPr/>
          <p:nvPr/>
        </p:nvSpPr>
        <p:spPr>
          <a:xfrm>
            <a:off x="6924484" y="3702984"/>
            <a:ext cx="18710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Управление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региональными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финансами</a:t>
            </a:r>
          </a:p>
        </p:txBody>
      </p:sp>
      <p:pic>
        <p:nvPicPr>
          <p:cNvPr id="135" name="Picture 4" descr="D:\01_Адм_работа\rf_rossiya_r19.gif">
            <a:extLst>
              <a:ext uri="{FF2B5EF4-FFF2-40B4-BE49-F238E27FC236}">
                <a16:creationId xmlns:a16="http://schemas.microsoft.com/office/drawing/2014/main" id="{5A242991-8048-45E5-A955-AB8688D26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110" y="1378986"/>
            <a:ext cx="633369" cy="58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95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Picture 4" descr="http://www.miankoutu.com/uploadfiles/2015-9-24/2015924154357483.png">
            <a:extLst>
              <a:ext uri="{FF2B5EF4-FFF2-40B4-BE49-F238E27FC236}">
                <a16:creationId xmlns:a16="http://schemas.microsoft.com/office/drawing/2014/main" id="{733D005D-A25C-40FB-988D-4188ED56C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867" y="555681"/>
            <a:ext cx="1319193" cy="131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7" name="Picture 2" descr="https://pp.userapi.com/c626217/v626217293/3d19e/BlggJVTPe-Q.jpg">
            <a:extLst>
              <a:ext uri="{FF2B5EF4-FFF2-40B4-BE49-F238E27FC236}">
                <a16:creationId xmlns:a16="http://schemas.microsoft.com/office/drawing/2014/main" id="{4BC6DCBD-E946-4A5B-878F-D9DB173B53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8" b="40221"/>
          <a:stretch/>
        </p:blipFill>
        <p:spPr bwMode="auto">
          <a:xfrm>
            <a:off x="7232379" y="703661"/>
            <a:ext cx="737268" cy="84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Государственные программы (2 из 2), млн руб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PT Sans" panose="020B0503020203020204"/>
              </a:rPr>
              <a:t>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803759-27BF-429C-9DD1-D8B2E4AB5C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11" y="452318"/>
            <a:ext cx="1989354" cy="561993"/>
          </a:xfrm>
          <a:prstGeom prst="rect">
            <a:avLst/>
          </a:prstGeom>
          <a:noFill/>
        </p:spPr>
      </p:pic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id="{F273D14D-997B-4A61-A3E4-0EA5F5F891F8}"/>
              </a:ext>
            </a:extLst>
          </p:cNvPr>
          <p:cNvSpPr/>
          <p:nvPr/>
        </p:nvSpPr>
        <p:spPr>
          <a:xfrm>
            <a:off x="931862" y="5119174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275,5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id="{DFCCEE83-47F4-4C8E-A86D-A2E0BB97C707}"/>
              </a:ext>
            </a:extLst>
          </p:cNvPr>
          <p:cNvSpPr/>
          <p:nvPr/>
        </p:nvSpPr>
        <p:spPr>
          <a:xfrm>
            <a:off x="77349" y="5117245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326,7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id="{222218D3-0C28-44D2-A4D9-AB60C34E93FC}"/>
              </a:ext>
            </a:extLst>
          </p:cNvPr>
          <p:cNvSpPr/>
          <p:nvPr/>
        </p:nvSpPr>
        <p:spPr>
          <a:xfrm>
            <a:off x="1797316" y="5117245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262,3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67508783-8F47-4566-BB49-4B0F35844FE6}"/>
              </a:ext>
            </a:extLst>
          </p:cNvPr>
          <p:cNvSpPr/>
          <p:nvPr/>
        </p:nvSpPr>
        <p:spPr>
          <a:xfrm>
            <a:off x="2669212" y="5112645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249,9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1" name="Прямоугольник 130">
            <a:extLst>
              <a:ext uri="{FF2B5EF4-FFF2-40B4-BE49-F238E27FC236}">
                <a16:creationId xmlns:a16="http://schemas.microsoft.com/office/drawing/2014/main" id="{26E38102-C008-498C-96D5-886B1D2D85EB}"/>
              </a:ext>
            </a:extLst>
          </p:cNvPr>
          <p:cNvSpPr/>
          <p:nvPr/>
        </p:nvSpPr>
        <p:spPr>
          <a:xfrm>
            <a:off x="6993594" y="5105628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86,4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2" name="Прямоугольник 131">
            <a:extLst>
              <a:ext uri="{FF2B5EF4-FFF2-40B4-BE49-F238E27FC236}">
                <a16:creationId xmlns:a16="http://schemas.microsoft.com/office/drawing/2014/main" id="{E4B89924-5892-445F-9BCD-327FA1A6FE06}"/>
              </a:ext>
            </a:extLst>
          </p:cNvPr>
          <p:cNvSpPr/>
          <p:nvPr/>
        </p:nvSpPr>
        <p:spPr>
          <a:xfrm>
            <a:off x="5247806" y="5109461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114,0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3" name="Прямоугольник 132">
            <a:extLst>
              <a:ext uri="{FF2B5EF4-FFF2-40B4-BE49-F238E27FC236}">
                <a16:creationId xmlns:a16="http://schemas.microsoft.com/office/drawing/2014/main" id="{C8735BC3-DCEC-441A-B64F-A0ACE45CCB18}"/>
              </a:ext>
            </a:extLst>
          </p:cNvPr>
          <p:cNvSpPr/>
          <p:nvPr/>
        </p:nvSpPr>
        <p:spPr>
          <a:xfrm>
            <a:off x="6116474" y="5102527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112,1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4" name="Прямоугольник 133">
            <a:extLst>
              <a:ext uri="{FF2B5EF4-FFF2-40B4-BE49-F238E27FC236}">
                <a16:creationId xmlns:a16="http://schemas.microsoft.com/office/drawing/2014/main" id="{395BD36F-5A24-49C5-8CA3-FFCF42F71AC6}"/>
              </a:ext>
            </a:extLst>
          </p:cNvPr>
          <p:cNvSpPr/>
          <p:nvPr/>
        </p:nvSpPr>
        <p:spPr>
          <a:xfrm>
            <a:off x="3530401" y="5107973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171,1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id="{8127EAC1-7EF6-49D7-AF65-1F9F3E744222}"/>
              </a:ext>
            </a:extLst>
          </p:cNvPr>
          <p:cNvSpPr/>
          <p:nvPr/>
        </p:nvSpPr>
        <p:spPr>
          <a:xfrm>
            <a:off x="7869082" y="5109010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70,8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6" name="Прямоугольник 135">
            <a:extLst>
              <a:ext uri="{FF2B5EF4-FFF2-40B4-BE49-F238E27FC236}">
                <a16:creationId xmlns:a16="http://schemas.microsoft.com/office/drawing/2014/main" id="{617DDEEC-804A-48EA-A059-38F69DA36A5F}"/>
              </a:ext>
            </a:extLst>
          </p:cNvPr>
          <p:cNvSpPr/>
          <p:nvPr/>
        </p:nvSpPr>
        <p:spPr>
          <a:xfrm>
            <a:off x="8754665" y="5117245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70</a:t>
            </a:r>
            <a:r>
              <a:rPr lang="en-US" sz="2000" dirty="0" smtClean="0">
                <a:solidFill>
                  <a:schemeClr val="bg1"/>
                </a:solidFill>
              </a:rPr>
              <a:t>,</a:t>
            </a:r>
            <a:r>
              <a:rPr lang="ru-RU" sz="2000" dirty="0" smtClean="0">
                <a:solidFill>
                  <a:schemeClr val="bg1"/>
                </a:solidFill>
              </a:rPr>
              <a:t>7</a:t>
            </a:r>
            <a:endParaRPr lang="ru-RU" sz="2000" dirty="0">
              <a:solidFill>
                <a:schemeClr val="bg1"/>
              </a:solidFill>
            </a:endParaRPr>
          </a:p>
        </p:txBody>
      </p:sp>
      <p:grpSp>
        <p:nvGrpSpPr>
          <p:cNvPr id="137" name="Группа 136">
            <a:extLst>
              <a:ext uri="{FF2B5EF4-FFF2-40B4-BE49-F238E27FC236}">
                <a16:creationId xmlns:a16="http://schemas.microsoft.com/office/drawing/2014/main" id="{D658F51C-504E-4E22-81FF-44C000A2228F}"/>
              </a:ext>
            </a:extLst>
          </p:cNvPr>
          <p:cNvGrpSpPr/>
          <p:nvPr/>
        </p:nvGrpSpPr>
        <p:grpSpPr>
          <a:xfrm>
            <a:off x="2196571" y="3058830"/>
            <a:ext cx="124875" cy="2130168"/>
            <a:chOff x="2414416" y="3088338"/>
            <a:chExt cx="124875" cy="2130168"/>
          </a:xfrm>
          <a:solidFill>
            <a:srgbClr val="C3B732">
              <a:alpha val="85000"/>
            </a:srgbClr>
          </a:solidFill>
        </p:grpSpPr>
        <p:cxnSp>
          <p:nvCxnSpPr>
            <p:cNvPr id="138" name="Прямая со стрелкой 137">
              <a:extLst>
                <a:ext uri="{FF2B5EF4-FFF2-40B4-BE49-F238E27FC236}">
                  <a16:creationId xmlns:a16="http://schemas.microsoft.com/office/drawing/2014/main" id="{5B5F74B8-F9CD-4AC6-976F-094CF405BD02}"/>
                </a:ext>
              </a:extLst>
            </p:cNvPr>
            <p:cNvCxnSpPr/>
            <p:nvPr/>
          </p:nvCxnSpPr>
          <p:spPr>
            <a:xfrm>
              <a:off x="2476854" y="3088338"/>
              <a:ext cx="0" cy="1997640"/>
            </a:xfrm>
            <a:prstGeom prst="straightConnector1">
              <a:avLst/>
            </a:prstGeom>
            <a:grpFill/>
            <a:ln w="25400">
              <a:solidFill>
                <a:srgbClr val="C3B732"/>
              </a:solidFill>
              <a:prstDash val="sysDash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Овал 138">
              <a:extLst>
                <a:ext uri="{FF2B5EF4-FFF2-40B4-BE49-F238E27FC236}">
                  <a16:creationId xmlns:a16="http://schemas.microsoft.com/office/drawing/2014/main" id="{7311AAA5-D134-4B56-838E-A6AA8C603E5B}"/>
                </a:ext>
              </a:extLst>
            </p:cNvPr>
            <p:cNvSpPr/>
            <p:nvPr/>
          </p:nvSpPr>
          <p:spPr>
            <a:xfrm>
              <a:off x="2414416" y="5102689"/>
              <a:ext cx="124875" cy="115817"/>
            </a:xfrm>
            <a:prstGeom prst="ellipse">
              <a:avLst/>
            </a:prstGeom>
            <a:grpFill/>
            <a:ln w="19050">
              <a:solidFill>
                <a:srgbClr val="C3B73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0" name="Группа 139">
            <a:extLst>
              <a:ext uri="{FF2B5EF4-FFF2-40B4-BE49-F238E27FC236}">
                <a16:creationId xmlns:a16="http://schemas.microsoft.com/office/drawing/2014/main" id="{BA7D8D4A-3FFA-4203-AE55-6D590B1980C6}"/>
              </a:ext>
            </a:extLst>
          </p:cNvPr>
          <p:cNvGrpSpPr/>
          <p:nvPr/>
        </p:nvGrpSpPr>
        <p:grpSpPr>
          <a:xfrm>
            <a:off x="7545573" y="3066996"/>
            <a:ext cx="124875" cy="2130168"/>
            <a:chOff x="2414416" y="3088338"/>
            <a:chExt cx="124875" cy="2130168"/>
          </a:xfrm>
          <a:solidFill>
            <a:srgbClr val="C3B732">
              <a:alpha val="85000"/>
            </a:srgbClr>
          </a:solidFill>
        </p:grpSpPr>
        <p:cxnSp>
          <p:nvCxnSpPr>
            <p:cNvPr id="141" name="Прямая со стрелкой 140">
              <a:extLst>
                <a:ext uri="{FF2B5EF4-FFF2-40B4-BE49-F238E27FC236}">
                  <a16:creationId xmlns:a16="http://schemas.microsoft.com/office/drawing/2014/main" id="{399D59F7-97B3-4583-A564-42EF5406059F}"/>
                </a:ext>
              </a:extLst>
            </p:cNvPr>
            <p:cNvCxnSpPr/>
            <p:nvPr/>
          </p:nvCxnSpPr>
          <p:spPr>
            <a:xfrm>
              <a:off x="2476854" y="3088338"/>
              <a:ext cx="0" cy="1997640"/>
            </a:xfrm>
            <a:prstGeom prst="straightConnector1">
              <a:avLst/>
            </a:prstGeom>
            <a:grpFill/>
            <a:ln w="25400">
              <a:solidFill>
                <a:srgbClr val="C3B732"/>
              </a:solidFill>
              <a:prstDash val="sysDash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Овал 141">
              <a:extLst>
                <a:ext uri="{FF2B5EF4-FFF2-40B4-BE49-F238E27FC236}">
                  <a16:creationId xmlns:a16="http://schemas.microsoft.com/office/drawing/2014/main" id="{D6647ED4-8244-4ED9-90EF-3CA0B0EB21C4}"/>
                </a:ext>
              </a:extLst>
            </p:cNvPr>
            <p:cNvSpPr/>
            <p:nvPr/>
          </p:nvSpPr>
          <p:spPr>
            <a:xfrm>
              <a:off x="2414416" y="5102689"/>
              <a:ext cx="124875" cy="115817"/>
            </a:xfrm>
            <a:prstGeom prst="ellipse">
              <a:avLst/>
            </a:prstGeom>
            <a:grpFill/>
            <a:ln w="19050">
              <a:solidFill>
                <a:srgbClr val="C3B73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2349998F-AB9A-4EB6-9E02-B61A4D2D0E38}"/>
              </a:ext>
            </a:extLst>
          </p:cNvPr>
          <p:cNvGrpSpPr/>
          <p:nvPr/>
        </p:nvGrpSpPr>
        <p:grpSpPr>
          <a:xfrm>
            <a:off x="6573500" y="4617390"/>
            <a:ext cx="124875" cy="559396"/>
            <a:chOff x="2414416" y="4659110"/>
            <a:chExt cx="124875" cy="559396"/>
          </a:xfrm>
          <a:solidFill>
            <a:srgbClr val="C3B732">
              <a:alpha val="85000"/>
            </a:srgbClr>
          </a:solidFill>
        </p:grpSpPr>
        <p:cxnSp>
          <p:nvCxnSpPr>
            <p:cNvPr id="144" name="Прямая со стрелкой 143">
              <a:extLst>
                <a:ext uri="{FF2B5EF4-FFF2-40B4-BE49-F238E27FC236}">
                  <a16:creationId xmlns:a16="http://schemas.microsoft.com/office/drawing/2014/main" id="{A39E40F7-82EB-43AA-9B80-2082AE488FA1}"/>
                </a:ext>
              </a:extLst>
            </p:cNvPr>
            <p:cNvCxnSpPr/>
            <p:nvPr/>
          </p:nvCxnSpPr>
          <p:spPr>
            <a:xfrm>
              <a:off x="2471963" y="4659110"/>
              <a:ext cx="4891" cy="426868"/>
            </a:xfrm>
            <a:prstGeom prst="straightConnector1">
              <a:avLst/>
            </a:prstGeom>
            <a:grpFill/>
            <a:ln w="25400">
              <a:solidFill>
                <a:srgbClr val="C3B732"/>
              </a:solidFill>
              <a:prstDash val="sysDash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Овал 144">
              <a:extLst>
                <a:ext uri="{FF2B5EF4-FFF2-40B4-BE49-F238E27FC236}">
                  <a16:creationId xmlns:a16="http://schemas.microsoft.com/office/drawing/2014/main" id="{46E43F83-57B5-4D37-B139-BFAD6E8D72C2}"/>
                </a:ext>
              </a:extLst>
            </p:cNvPr>
            <p:cNvSpPr/>
            <p:nvPr/>
          </p:nvSpPr>
          <p:spPr>
            <a:xfrm>
              <a:off x="2414416" y="5102689"/>
              <a:ext cx="124875" cy="115817"/>
            </a:xfrm>
            <a:prstGeom prst="ellipse">
              <a:avLst/>
            </a:prstGeom>
            <a:grpFill/>
            <a:ln w="19050">
              <a:solidFill>
                <a:srgbClr val="C3B73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9544377A-FC85-4ACB-81AC-A03D7A874DD2}"/>
              </a:ext>
            </a:extLst>
          </p:cNvPr>
          <p:cNvGrpSpPr/>
          <p:nvPr/>
        </p:nvGrpSpPr>
        <p:grpSpPr>
          <a:xfrm>
            <a:off x="8407829" y="4768014"/>
            <a:ext cx="124875" cy="439695"/>
            <a:chOff x="2414416" y="4778811"/>
            <a:chExt cx="124875" cy="439695"/>
          </a:xfrm>
          <a:solidFill>
            <a:srgbClr val="C3B732">
              <a:alpha val="85000"/>
            </a:srgbClr>
          </a:solidFill>
        </p:grpSpPr>
        <p:cxnSp>
          <p:nvCxnSpPr>
            <p:cNvPr id="147" name="Прямая со стрелкой 146">
              <a:extLst>
                <a:ext uri="{FF2B5EF4-FFF2-40B4-BE49-F238E27FC236}">
                  <a16:creationId xmlns:a16="http://schemas.microsoft.com/office/drawing/2014/main" id="{EC369C72-AE8C-4D32-A087-5A4791B4E0F1}"/>
                </a:ext>
              </a:extLst>
            </p:cNvPr>
            <p:cNvCxnSpPr/>
            <p:nvPr/>
          </p:nvCxnSpPr>
          <p:spPr>
            <a:xfrm flipH="1">
              <a:off x="2476854" y="4778811"/>
              <a:ext cx="2267" cy="307167"/>
            </a:xfrm>
            <a:prstGeom prst="straightConnector1">
              <a:avLst/>
            </a:prstGeom>
            <a:grpFill/>
            <a:ln w="25400">
              <a:solidFill>
                <a:srgbClr val="C3B732"/>
              </a:solidFill>
              <a:prstDash val="sysDash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Овал 147">
              <a:extLst>
                <a:ext uri="{FF2B5EF4-FFF2-40B4-BE49-F238E27FC236}">
                  <a16:creationId xmlns:a16="http://schemas.microsoft.com/office/drawing/2014/main" id="{BBF66581-A3BB-46AD-A813-B5CFB8DEEC90}"/>
                </a:ext>
              </a:extLst>
            </p:cNvPr>
            <p:cNvSpPr/>
            <p:nvPr/>
          </p:nvSpPr>
          <p:spPr>
            <a:xfrm>
              <a:off x="2414416" y="5102689"/>
              <a:ext cx="124875" cy="115817"/>
            </a:xfrm>
            <a:prstGeom prst="ellipse">
              <a:avLst/>
            </a:prstGeom>
            <a:grpFill/>
            <a:ln w="19050">
              <a:solidFill>
                <a:srgbClr val="C3B73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2" name="Прямоугольник 151">
            <a:extLst>
              <a:ext uri="{FF2B5EF4-FFF2-40B4-BE49-F238E27FC236}">
                <a16:creationId xmlns:a16="http://schemas.microsoft.com/office/drawing/2014/main" id="{5CFB3E21-E4C7-42B4-BD8E-7AB3438829F5}"/>
              </a:ext>
            </a:extLst>
          </p:cNvPr>
          <p:cNvSpPr/>
          <p:nvPr/>
        </p:nvSpPr>
        <p:spPr>
          <a:xfrm>
            <a:off x="4949750" y="1583948"/>
            <a:ext cx="16058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Содействие занятости населения</a:t>
            </a:r>
          </a:p>
          <a:p>
            <a:pPr algn="ctr"/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3" name="Прямоугольник 152">
            <a:extLst>
              <a:ext uri="{FF2B5EF4-FFF2-40B4-BE49-F238E27FC236}">
                <a16:creationId xmlns:a16="http://schemas.microsoft.com/office/drawing/2014/main" id="{9B696A22-29B3-42AC-AC8B-DCCA56C32C73}"/>
              </a:ext>
            </a:extLst>
          </p:cNvPr>
          <p:cNvSpPr/>
          <p:nvPr/>
        </p:nvSpPr>
        <p:spPr>
          <a:xfrm>
            <a:off x="8579432" y="2340721"/>
            <a:ext cx="1516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Молодежная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политика</a:t>
            </a:r>
          </a:p>
        </p:txBody>
      </p:sp>
      <p:sp>
        <p:nvSpPr>
          <p:cNvPr id="154" name="Прямоугольник 153">
            <a:extLst>
              <a:ext uri="{FF2B5EF4-FFF2-40B4-BE49-F238E27FC236}">
                <a16:creationId xmlns:a16="http://schemas.microsoft.com/office/drawing/2014/main" id="{96B3C931-0E6C-438F-8A79-ED60DFDDD286}"/>
              </a:ext>
            </a:extLst>
          </p:cNvPr>
          <p:cNvSpPr/>
          <p:nvPr/>
        </p:nvSpPr>
        <p:spPr>
          <a:xfrm>
            <a:off x="-82702" y="1946633"/>
            <a:ext cx="161133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Реализация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региональной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политики</a:t>
            </a:r>
          </a:p>
        </p:txBody>
      </p:sp>
      <p:sp>
        <p:nvSpPr>
          <p:cNvPr id="156" name="Прямоугольник 155">
            <a:extLst>
              <a:ext uri="{FF2B5EF4-FFF2-40B4-BE49-F238E27FC236}">
                <a16:creationId xmlns:a16="http://schemas.microsoft.com/office/drawing/2014/main" id="{9940B0F8-7804-4A54-8888-F65146874F03}"/>
              </a:ext>
            </a:extLst>
          </p:cNvPr>
          <p:cNvSpPr/>
          <p:nvPr/>
        </p:nvSpPr>
        <p:spPr>
          <a:xfrm>
            <a:off x="3960725" y="3257330"/>
            <a:ext cx="209858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Обеспечение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обществ. порядка,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противодействие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преступности</a:t>
            </a:r>
          </a:p>
        </p:txBody>
      </p:sp>
      <p:sp>
        <p:nvSpPr>
          <p:cNvPr id="158" name="Прямоугольник 157">
            <a:extLst>
              <a:ext uri="{FF2B5EF4-FFF2-40B4-BE49-F238E27FC236}">
                <a16:creationId xmlns:a16="http://schemas.microsoft.com/office/drawing/2014/main" id="{839D927B-51A5-4A75-AD8B-BB3F67963900}"/>
              </a:ext>
            </a:extLst>
          </p:cNvPr>
          <p:cNvSpPr/>
          <p:nvPr/>
        </p:nvSpPr>
        <p:spPr>
          <a:xfrm>
            <a:off x="7534544" y="3672253"/>
            <a:ext cx="17255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Управление</a:t>
            </a:r>
          </a:p>
          <a:p>
            <a:pPr algn="ctr"/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имуществом</a:t>
            </a:r>
            <a:endParaRPr lang="ru-RU" sz="1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</a:rPr>
              <a:t>земельн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ресурсами</a:t>
            </a:r>
          </a:p>
        </p:txBody>
      </p: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id="{32E3BB0C-C32B-41FD-BEE0-166AEA7F36D2}"/>
              </a:ext>
            </a:extLst>
          </p:cNvPr>
          <p:cNvGrpSpPr/>
          <p:nvPr/>
        </p:nvGrpSpPr>
        <p:grpSpPr>
          <a:xfrm>
            <a:off x="526885" y="3007862"/>
            <a:ext cx="124875" cy="2200308"/>
            <a:chOff x="3224456" y="3029686"/>
            <a:chExt cx="124875" cy="2200308"/>
          </a:xfrm>
          <a:solidFill>
            <a:srgbClr val="C3B732"/>
          </a:solidFill>
        </p:grpSpPr>
        <p:cxnSp>
          <p:nvCxnSpPr>
            <p:cNvPr id="160" name="Прямая со стрелкой 159">
              <a:extLst>
                <a:ext uri="{FF2B5EF4-FFF2-40B4-BE49-F238E27FC236}">
                  <a16:creationId xmlns:a16="http://schemas.microsoft.com/office/drawing/2014/main" id="{2AD04BD0-0D1B-4698-8C6C-DCC4F1574C40}"/>
                </a:ext>
              </a:extLst>
            </p:cNvPr>
            <p:cNvCxnSpPr/>
            <p:nvPr/>
          </p:nvCxnSpPr>
          <p:spPr>
            <a:xfrm flipH="1">
              <a:off x="3286895" y="3029686"/>
              <a:ext cx="13244" cy="2067780"/>
            </a:xfrm>
            <a:prstGeom prst="straightConnector1">
              <a:avLst/>
            </a:prstGeom>
            <a:grpFill/>
            <a:ln w="25400">
              <a:solidFill>
                <a:srgbClr val="C3B732"/>
              </a:solidFill>
              <a:prstDash val="sysDash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Овал 160">
              <a:extLst>
                <a:ext uri="{FF2B5EF4-FFF2-40B4-BE49-F238E27FC236}">
                  <a16:creationId xmlns:a16="http://schemas.microsoft.com/office/drawing/2014/main" id="{016EC1FB-B24E-43F1-8C91-45794D3EC763}"/>
                </a:ext>
              </a:extLst>
            </p:cNvPr>
            <p:cNvSpPr/>
            <p:nvPr/>
          </p:nvSpPr>
          <p:spPr>
            <a:xfrm>
              <a:off x="3224456" y="5114177"/>
              <a:ext cx="124875" cy="115817"/>
            </a:xfrm>
            <a:prstGeom prst="ellipse">
              <a:avLst/>
            </a:prstGeom>
            <a:grpFill/>
            <a:ln w="19050">
              <a:solidFill>
                <a:srgbClr val="C3B73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58F897E-A4CA-462D-AA78-80F3DEC28A93}"/>
              </a:ext>
            </a:extLst>
          </p:cNvPr>
          <p:cNvGrpSpPr/>
          <p:nvPr/>
        </p:nvGrpSpPr>
        <p:grpSpPr>
          <a:xfrm>
            <a:off x="3208383" y="4749695"/>
            <a:ext cx="124875" cy="429150"/>
            <a:chOff x="3224456" y="4800844"/>
            <a:chExt cx="124875" cy="429150"/>
          </a:xfrm>
          <a:solidFill>
            <a:srgbClr val="C3B732"/>
          </a:solidFill>
        </p:grpSpPr>
        <p:cxnSp>
          <p:nvCxnSpPr>
            <p:cNvPr id="163" name="Прямая со стрелкой 162">
              <a:extLst>
                <a:ext uri="{FF2B5EF4-FFF2-40B4-BE49-F238E27FC236}">
                  <a16:creationId xmlns:a16="http://schemas.microsoft.com/office/drawing/2014/main" id="{8E95DD8C-CCA5-44FE-866A-9AC722DD0ED5}"/>
                </a:ext>
              </a:extLst>
            </p:cNvPr>
            <p:cNvCxnSpPr/>
            <p:nvPr/>
          </p:nvCxnSpPr>
          <p:spPr>
            <a:xfrm flipH="1">
              <a:off x="3286894" y="4800844"/>
              <a:ext cx="1715" cy="296622"/>
            </a:xfrm>
            <a:prstGeom prst="straightConnector1">
              <a:avLst/>
            </a:prstGeom>
            <a:grpFill/>
            <a:ln w="25400">
              <a:solidFill>
                <a:srgbClr val="C3B732"/>
              </a:solidFill>
              <a:prstDash val="sysDash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Овал 163">
              <a:extLst>
                <a:ext uri="{FF2B5EF4-FFF2-40B4-BE49-F238E27FC236}">
                  <a16:creationId xmlns:a16="http://schemas.microsoft.com/office/drawing/2014/main" id="{CFCE7244-4EF6-4621-A8CD-D6FB7A796F91}"/>
                </a:ext>
              </a:extLst>
            </p:cNvPr>
            <p:cNvSpPr/>
            <p:nvPr/>
          </p:nvSpPr>
          <p:spPr>
            <a:xfrm>
              <a:off x="3224456" y="5114177"/>
              <a:ext cx="124875" cy="115817"/>
            </a:xfrm>
            <a:prstGeom prst="ellipse">
              <a:avLst/>
            </a:prstGeom>
            <a:grpFill/>
            <a:ln w="19050">
              <a:solidFill>
                <a:srgbClr val="C3B73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65" name="Прямая со стрелкой 164">
            <a:extLst>
              <a:ext uri="{FF2B5EF4-FFF2-40B4-BE49-F238E27FC236}">
                <a16:creationId xmlns:a16="http://schemas.microsoft.com/office/drawing/2014/main" id="{ECBAAD1A-6A7D-43DF-A59E-27BD748FD6C5}"/>
              </a:ext>
            </a:extLst>
          </p:cNvPr>
          <p:cNvCxnSpPr/>
          <p:nvPr/>
        </p:nvCxnSpPr>
        <p:spPr>
          <a:xfrm>
            <a:off x="1314717" y="4636681"/>
            <a:ext cx="2075" cy="391368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rgbClr val="C3B732"/>
            </a:solidFill>
            <a:prstDash val="sysDash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6" name="Овал 165">
            <a:extLst>
              <a:ext uri="{FF2B5EF4-FFF2-40B4-BE49-F238E27FC236}">
                <a16:creationId xmlns:a16="http://schemas.microsoft.com/office/drawing/2014/main" id="{768A0363-3EA6-45D6-AFE8-81DDE4FCFAB2}"/>
              </a:ext>
            </a:extLst>
          </p:cNvPr>
          <p:cNvSpPr/>
          <p:nvPr/>
        </p:nvSpPr>
        <p:spPr>
          <a:xfrm>
            <a:off x="1254781" y="5081347"/>
            <a:ext cx="124875" cy="115817"/>
          </a:xfrm>
          <a:prstGeom prst="ellipse">
            <a:avLst/>
          </a:prstGeom>
          <a:solidFill>
            <a:srgbClr val="C3B732"/>
          </a:solidFill>
          <a:ln w="19050">
            <a:solidFill>
              <a:srgbClr val="C3B73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Bebas Neue Bold" panose="020B0606020202050201" pitchFamily="34" charset="-52"/>
            </a:endParaRPr>
          </a:p>
        </p:txBody>
      </p:sp>
      <p:grpSp>
        <p:nvGrpSpPr>
          <p:cNvPr id="167" name="Группа 166">
            <a:extLst>
              <a:ext uri="{FF2B5EF4-FFF2-40B4-BE49-F238E27FC236}">
                <a16:creationId xmlns:a16="http://schemas.microsoft.com/office/drawing/2014/main" id="{D869AB6E-1D5E-4288-813C-2E4B529436D6}"/>
              </a:ext>
            </a:extLst>
          </p:cNvPr>
          <p:cNvGrpSpPr/>
          <p:nvPr/>
        </p:nvGrpSpPr>
        <p:grpSpPr>
          <a:xfrm>
            <a:off x="5816627" y="2573102"/>
            <a:ext cx="124875" cy="2606932"/>
            <a:chOff x="3196567" y="2651504"/>
            <a:chExt cx="124875" cy="2606932"/>
          </a:xfrm>
          <a:solidFill>
            <a:srgbClr val="C3B732"/>
          </a:solidFill>
        </p:grpSpPr>
        <p:cxnSp>
          <p:nvCxnSpPr>
            <p:cNvPr id="168" name="Прямая со стрелкой 167">
              <a:extLst>
                <a:ext uri="{FF2B5EF4-FFF2-40B4-BE49-F238E27FC236}">
                  <a16:creationId xmlns:a16="http://schemas.microsoft.com/office/drawing/2014/main" id="{7E0A812B-C219-472B-9BFE-E67B4CAF4B39}"/>
                </a:ext>
              </a:extLst>
            </p:cNvPr>
            <p:cNvCxnSpPr/>
            <p:nvPr/>
          </p:nvCxnSpPr>
          <p:spPr>
            <a:xfrm>
              <a:off x="3286237" y="2651504"/>
              <a:ext cx="659" cy="2445962"/>
            </a:xfrm>
            <a:prstGeom prst="straightConnector1">
              <a:avLst/>
            </a:prstGeom>
            <a:grpFill/>
            <a:ln w="25400">
              <a:solidFill>
                <a:srgbClr val="C3B732"/>
              </a:solidFill>
              <a:prstDash val="sysDash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Овал 168">
              <a:extLst>
                <a:ext uri="{FF2B5EF4-FFF2-40B4-BE49-F238E27FC236}">
                  <a16:creationId xmlns:a16="http://schemas.microsoft.com/office/drawing/2014/main" id="{5DD6F3FA-246F-48EB-A0B1-6F85E77178A8}"/>
                </a:ext>
              </a:extLst>
            </p:cNvPr>
            <p:cNvSpPr/>
            <p:nvPr/>
          </p:nvSpPr>
          <p:spPr>
            <a:xfrm>
              <a:off x="3196567" y="5142619"/>
              <a:ext cx="124875" cy="115817"/>
            </a:xfrm>
            <a:prstGeom prst="ellipse">
              <a:avLst/>
            </a:prstGeom>
            <a:grpFill/>
            <a:ln w="19050">
              <a:solidFill>
                <a:srgbClr val="C3B73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70" name="Picture 20" descr="https://www.shareicon.net/data/2015/09/24/645466_people_512x512.png">
            <a:extLst>
              <a:ext uri="{FF2B5EF4-FFF2-40B4-BE49-F238E27FC236}">
                <a16:creationId xmlns:a16="http://schemas.microsoft.com/office/drawing/2014/main" id="{CB82FA21-EA4C-4B90-9A64-3D4BA52E3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183" y="1306229"/>
            <a:ext cx="842038" cy="8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" name="Picture 21" descr="D:\Foto\01. ЛОГО\афро-округ.png">
            <a:extLst>
              <a:ext uri="{FF2B5EF4-FFF2-40B4-BE49-F238E27FC236}">
                <a16:creationId xmlns:a16="http://schemas.microsoft.com/office/drawing/2014/main" id="{0C9F48B0-D163-43DC-BD25-FD4F266ED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" y="1482211"/>
            <a:ext cx="1255403" cy="51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Picture 23" descr="http://xn----7sbb5anb1aeyc.xn--p1ai/images/preim/4.png">
            <a:extLst>
              <a:ext uri="{FF2B5EF4-FFF2-40B4-BE49-F238E27FC236}">
                <a16:creationId xmlns:a16="http://schemas.microsoft.com/office/drawing/2014/main" id="{0E8FBAA8-A507-4999-916B-2F9761FFA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025" y="3058151"/>
            <a:ext cx="785536" cy="78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" name="Picture 27" descr="http://ekzarx.ru/images/Ab6TBtg.png">
            <a:extLst>
              <a:ext uri="{FF2B5EF4-FFF2-40B4-BE49-F238E27FC236}">
                <a16:creationId xmlns:a16="http://schemas.microsoft.com/office/drawing/2014/main" id="{EAE076C6-C72A-4FA1-A7CA-81F3028A7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989" y="2686562"/>
            <a:ext cx="508061" cy="68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29" descr="http://www.mix.dj/old/uploads/photo-365364.png">
            <a:extLst>
              <a:ext uri="{FF2B5EF4-FFF2-40B4-BE49-F238E27FC236}">
                <a16:creationId xmlns:a16="http://schemas.microsoft.com/office/drawing/2014/main" id="{FAF90112-6E12-4341-9CEF-F5A73F00B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049" y="2573102"/>
            <a:ext cx="704160" cy="66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Группа 174">
            <a:extLst>
              <a:ext uri="{FF2B5EF4-FFF2-40B4-BE49-F238E27FC236}">
                <a16:creationId xmlns:a16="http://schemas.microsoft.com/office/drawing/2014/main" id="{45C078A9-4ABD-49E3-ABD3-1B951A4D89D6}"/>
              </a:ext>
            </a:extLst>
          </p:cNvPr>
          <p:cNvGrpSpPr/>
          <p:nvPr/>
        </p:nvGrpSpPr>
        <p:grpSpPr>
          <a:xfrm>
            <a:off x="9248506" y="3003554"/>
            <a:ext cx="124875" cy="2181640"/>
            <a:chOff x="3224456" y="3048354"/>
            <a:chExt cx="124875" cy="2181640"/>
          </a:xfrm>
          <a:solidFill>
            <a:srgbClr val="C3B732"/>
          </a:solidFill>
        </p:grpSpPr>
        <p:cxnSp>
          <p:nvCxnSpPr>
            <p:cNvPr id="176" name="Прямая со стрелкой 175">
              <a:extLst>
                <a:ext uri="{FF2B5EF4-FFF2-40B4-BE49-F238E27FC236}">
                  <a16:creationId xmlns:a16="http://schemas.microsoft.com/office/drawing/2014/main" id="{A3BF22FB-9585-45A9-99FB-219952BF2D6E}"/>
                </a:ext>
              </a:extLst>
            </p:cNvPr>
            <p:cNvCxnSpPr/>
            <p:nvPr/>
          </p:nvCxnSpPr>
          <p:spPr>
            <a:xfrm flipH="1">
              <a:off x="3286894" y="3048354"/>
              <a:ext cx="5954" cy="2070453"/>
            </a:xfrm>
            <a:prstGeom prst="straightConnector1">
              <a:avLst/>
            </a:prstGeom>
            <a:grpFill/>
            <a:ln w="25400">
              <a:solidFill>
                <a:srgbClr val="C3B732"/>
              </a:solidFill>
              <a:prstDash val="sysDash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Овал 176">
              <a:extLst>
                <a:ext uri="{FF2B5EF4-FFF2-40B4-BE49-F238E27FC236}">
                  <a16:creationId xmlns:a16="http://schemas.microsoft.com/office/drawing/2014/main" id="{B47A280A-8C3B-4B16-9D1A-59DD7F9F0F95}"/>
                </a:ext>
              </a:extLst>
            </p:cNvPr>
            <p:cNvSpPr/>
            <p:nvPr/>
          </p:nvSpPr>
          <p:spPr>
            <a:xfrm>
              <a:off x="3224456" y="5114177"/>
              <a:ext cx="124875" cy="115817"/>
            </a:xfrm>
            <a:prstGeom prst="ellipse">
              <a:avLst/>
            </a:prstGeom>
            <a:grpFill/>
            <a:ln w="19050">
              <a:solidFill>
                <a:srgbClr val="C3B73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178" name="Picture 4" descr="https://www.shareicon.net/download/2015/11/24/677049_man_512x512.png">
            <a:extLst>
              <a:ext uri="{FF2B5EF4-FFF2-40B4-BE49-F238E27FC236}">
                <a16:creationId xmlns:a16="http://schemas.microsoft.com/office/drawing/2014/main" id="{CDB21484-A3C5-41B7-9A28-52466D8BD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008" y="954128"/>
            <a:ext cx="689054" cy="68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" name="Picture 2" descr="https://maxcdn.icons8.com/Android_L/PNG/512/Users/fireman_male-512.png">
            <a:extLst>
              <a:ext uri="{FF2B5EF4-FFF2-40B4-BE49-F238E27FC236}">
                <a16:creationId xmlns:a16="http://schemas.microsoft.com/office/drawing/2014/main" id="{64389DD0-8CAA-485A-98CB-88B54D4A4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53" y="3099469"/>
            <a:ext cx="746826" cy="74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" name="Прямоугольник 179">
            <a:extLst>
              <a:ext uri="{FF2B5EF4-FFF2-40B4-BE49-F238E27FC236}">
                <a16:creationId xmlns:a16="http://schemas.microsoft.com/office/drawing/2014/main" id="{8994F3D7-8AC5-4159-BFCC-FD13562D1BD2}"/>
              </a:ext>
            </a:extLst>
          </p:cNvPr>
          <p:cNvSpPr/>
          <p:nvPr/>
        </p:nvSpPr>
        <p:spPr>
          <a:xfrm>
            <a:off x="927970" y="5695238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378,4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81" name="Прямоугольник 180">
            <a:extLst>
              <a:ext uri="{FF2B5EF4-FFF2-40B4-BE49-F238E27FC236}">
                <a16:creationId xmlns:a16="http://schemas.microsoft.com/office/drawing/2014/main" id="{E245FB10-F7B9-4909-8964-550C5114A915}"/>
              </a:ext>
            </a:extLst>
          </p:cNvPr>
          <p:cNvSpPr/>
          <p:nvPr/>
        </p:nvSpPr>
        <p:spPr>
          <a:xfrm>
            <a:off x="77348" y="5693309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311,7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82" name="Прямоугольник 181">
            <a:extLst>
              <a:ext uri="{FF2B5EF4-FFF2-40B4-BE49-F238E27FC236}">
                <a16:creationId xmlns:a16="http://schemas.microsoft.com/office/drawing/2014/main" id="{AE3B6AAB-A181-43AE-A688-DC2297C3F10A}"/>
              </a:ext>
            </a:extLst>
          </p:cNvPr>
          <p:cNvSpPr/>
          <p:nvPr/>
        </p:nvSpPr>
        <p:spPr>
          <a:xfrm>
            <a:off x="1803459" y="5693310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256,8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83" name="Прямоугольник 182">
            <a:extLst>
              <a:ext uri="{FF2B5EF4-FFF2-40B4-BE49-F238E27FC236}">
                <a16:creationId xmlns:a16="http://schemas.microsoft.com/office/drawing/2014/main" id="{D8FCB693-3A43-4610-8621-D9C48B072E7A}"/>
              </a:ext>
            </a:extLst>
          </p:cNvPr>
          <p:cNvSpPr/>
          <p:nvPr/>
        </p:nvSpPr>
        <p:spPr>
          <a:xfrm>
            <a:off x="2669211" y="5688709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249,7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84" name="Прямоугольник 183">
            <a:extLst>
              <a:ext uri="{FF2B5EF4-FFF2-40B4-BE49-F238E27FC236}">
                <a16:creationId xmlns:a16="http://schemas.microsoft.com/office/drawing/2014/main" id="{1A57C310-86DC-47D6-9DC3-1ABFEBAAA1C1}"/>
              </a:ext>
            </a:extLst>
          </p:cNvPr>
          <p:cNvSpPr/>
          <p:nvPr/>
        </p:nvSpPr>
        <p:spPr>
          <a:xfrm>
            <a:off x="6993593" y="5672538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73,5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85" name="Прямоугольник 184">
            <a:extLst>
              <a:ext uri="{FF2B5EF4-FFF2-40B4-BE49-F238E27FC236}">
                <a16:creationId xmlns:a16="http://schemas.microsoft.com/office/drawing/2014/main" id="{9E39347F-6ECD-4E5F-938D-6BBBB2440D9A}"/>
              </a:ext>
            </a:extLst>
          </p:cNvPr>
          <p:cNvSpPr/>
          <p:nvPr/>
        </p:nvSpPr>
        <p:spPr>
          <a:xfrm>
            <a:off x="5247806" y="5685461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115,4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86" name="Прямоугольник 185">
            <a:extLst>
              <a:ext uri="{FF2B5EF4-FFF2-40B4-BE49-F238E27FC236}">
                <a16:creationId xmlns:a16="http://schemas.microsoft.com/office/drawing/2014/main" id="{39F98B91-8AA3-4B76-8903-1300012B51AF}"/>
              </a:ext>
            </a:extLst>
          </p:cNvPr>
          <p:cNvSpPr/>
          <p:nvPr/>
        </p:nvSpPr>
        <p:spPr>
          <a:xfrm>
            <a:off x="6116474" y="5681168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108,9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87" name="Прямоугольник 186">
            <a:extLst>
              <a:ext uri="{FF2B5EF4-FFF2-40B4-BE49-F238E27FC236}">
                <a16:creationId xmlns:a16="http://schemas.microsoft.com/office/drawing/2014/main" id="{0B4EDD40-770A-4B33-A7D3-0BB66EC6AA18}"/>
              </a:ext>
            </a:extLst>
          </p:cNvPr>
          <p:cNvSpPr/>
          <p:nvPr/>
        </p:nvSpPr>
        <p:spPr>
          <a:xfrm>
            <a:off x="3529257" y="5684037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69,8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88" name="Прямоугольник 187">
            <a:extLst>
              <a:ext uri="{FF2B5EF4-FFF2-40B4-BE49-F238E27FC236}">
                <a16:creationId xmlns:a16="http://schemas.microsoft.com/office/drawing/2014/main" id="{1C25CD7A-5679-470A-ADE4-3CE84AB8178C}"/>
              </a:ext>
            </a:extLst>
          </p:cNvPr>
          <p:cNvSpPr/>
          <p:nvPr/>
        </p:nvSpPr>
        <p:spPr>
          <a:xfrm>
            <a:off x="7869082" y="5685010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69,7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89" name="Прямоугольник 188">
            <a:extLst>
              <a:ext uri="{FF2B5EF4-FFF2-40B4-BE49-F238E27FC236}">
                <a16:creationId xmlns:a16="http://schemas.microsoft.com/office/drawing/2014/main" id="{ADACED9C-5CCC-4D16-836C-F3BEECE024D2}"/>
              </a:ext>
            </a:extLst>
          </p:cNvPr>
          <p:cNvSpPr/>
          <p:nvPr/>
        </p:nvSpPr>
        <p:spPr>
          <a:xfrm>
            <a:off x="8754256" y="5693061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35</a:t>
            </a:r>
            <a:r>
              <a:rPr lang="en-US" sz="2000" dirty="0" smtClean="0">
                <a:solidFill>
                  <a:schemeClr val="bg1"/>
                </a:solidFill>
              </a:rPr>
              <a:t>,</a:t>
            </a:r>
            <a:r>
              <a:rPr lang="ru-RU" sz="2000" dirty="0" smtClean="0">
                <a:solidFill>
                  <a:schemeClr val="bg1"/>
                </a:solidFill>
              </a:rPr>
              <a:t>1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90" name="Прямоугольник 189">
            <a:extLst>
              <a:ext uri="{FF2B5EF4-FFF2-40B4-BE49-F238E27FC236}">
                <a16:creationId xmlns:a16="http://schemas.microsoft.com/office/drawing/2014/main" id="{1DC231BE-D157-4B45-B53F-BC9B9758A3FC}"/>
              </a:ext>
            </a:extLst>
          </p:cNvPr>
          <p:cNvSpPr/>
          <p:nvPr/>
        </p:nvSpPr>
        <p:spPr>
          <a:xfrm>
            <a:off x="934557" y="6248166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286,5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91" name="Прямоугольник 190">
            <a:extLst>
              <a:ext uri="{FF2B5EF4-FFF2-40B4-BE49-F238E27FC236}">
                <a16:creationId xmlns:a16="http://schemas.microsoft.com/office/drawing/2014/main" id="{C9F7B4D6-259D-4982-BB97-C752496D8C84}"/>
              </a:ext>
            </a:extLst>
          </p:cNvPr>
          <p:cNvSpPr/>
          <p:nvPr/>
        </p:nvSpPr>
        <p:spPr>
          <a:xfrm>
            <a:off x="73036" y="6246237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312,7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92" name="Прямоугольник 191">
            <a:extLst>
              <a:ext uri="{FF2B5EF4-FFF2-40B4-BE49-F238E27FC236}">
                <a16:creationId xmlns:a16="http://schemas.microsoft.com/office/drawing/2014/main" id="{C3C0E445-8350-49EB-ACC3-AEEF4788855B}"/>
              </a:ext>
            </a:extLst>
          </p:cNvPr>
          <p:cNvSpPr/>
          <p:nvPr/>
        </p:nvSpPr>
        <p:spPr>
          <a:xfrm>
            <a:off x="1798134" y="6246237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256,6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93" name="Прямоугольник 192">
            <a:extLst>
              <a:ext uri="{FF2B5EF4-FFF2-40B4-BE49-F238E27FC236}">
                <a16:creationId xmlns:a16="http://schemas.microsoft.com/office/drawing/2014/main" id="{69450742-8361-4AFC-B974-4854C98F1DED}"/>
              </a:ext>
            </a:extLst>
          </p:cNvPr>
          <p:cNvSpPr/>
          <p:nvPr/>
        </p:nvSpPr>
        <p:spPr>
          <a:xfrm>
            <a:off x="2674106" y="6241637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242,2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94" name="Прямоугольник 193">
            <a:extLst>
              <a:ext uri="{FF2B5EF4-FFF2-40B4-BE49-F238E27FC236}">
                <a16:creationId xmlns:a16="http://schemas.microsoft.com/office/drawing/2014/main" id="{70842516-D864-466B-9B63-F64227ABBE01}"/>
              </a:ext>
            </a:extLst>
          </p:cNvPr>
          <p:cNvSpPr/>
          <p:nvPr/>
        </p:nvSpPr>
        <p:spPr>
          <a:xfrm>
            <a:off x="6989362" y="6246314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74,7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95" name="Прямоугольник 194">
            <a:extLst>
              <a:ext uri="{FF2B5EF4-FFF2-40B4-BE49-F238E27FC236}">
                <a16:creationId xmlns:a16="http://schemas.microsoft.com/office/drawing/2014/main" id="{FD560113-06B5-44D0-A015-E80FA0D4C723}"/>
              </a:ext>
            </a:extLst>
          </p:cNvPr>
          <p:cNvSpPr/>
          <p:nvPr/>
        </p:nvSpPr>
        <p:spPr>
          <a:xfrm>
            <a:off x="5243494" y="6239861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117,9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96" name="Прямоугольник 195">
            <a:extLst>
              <a:ext uri="{FF2B5EF4-FFF2-40B4-BE49-F238E27FC236}">
                <a16:creationId xmlns:a16="http://schemas.microsoft.com/office/drawing/2014/main" id="{71E54695-5A54-45CD-8A1A-E95D00D16A7A}"/>
              </a:ext>
            </a:extLst>
          </p:cNvPr>
          <p:cNvSpPr/>
          <p:nvPr/>
        </p:nvSpPr>
        <p:spPr>
          <a:xfrm>
            <a:off x="6116474" y="6236747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108,4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97" name="Прямоугольник 196">
            <a:extLst>
              <a:ext uri="{FF2B5EF4-FFF2-40B4-BE49-F238E27FC236}">
                <a16:creationId xmlns:a16="http://schemas.microsoft.com/office/drawing/2014/main" id="{EEA25768-5E52-4E6C-B656-44B1EF431451}"/>
              </a:ext>
            </a:extLst>
          </p:cNvPr>
          <p:cNvSpPr/>
          <p:nvPr/>
        </p:nvSpPr>
        <p:spPr>
          <a:xfrm>
            <a:off x="3529257" y="6239616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69,8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98" name="Прямоугольник 197">
            <a:extLst>
              <a:ext uri="{FF2B5EF4-FFF2-40B4-BE49-F238E27FC236}">
                <a16:creationId xmlns:a16="http://schemas.microsoft.com/office/drawing/2014/main" id="{7DE574DC-E279-4490-8B12-285E24712C62}"/>
              </a:ext>
            </a:extLst>
          </p:cNvPr>
          <p:cNvSpPr/>
          <p:nvPr/>
        </p:nvSpPr>
        <p:spPr>
          <a:xfrm>
            <a:off x="7869084" y="6239410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69,7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99" name="Прямоугольник 198">
            <a:extLst>
              <a:ext uri="{FF2B5EF4-FFF2-40B4-BE49-F238E27FC236}">
                <a16:creationId xmlns:a16="http://schemas.microsoft.com/office/drawing/2014/main" id="{63696C08-2117-4BC3-A7C1-59C683739B50}"/>
              </a:ext>
            </a:extLst>
          </p:cNvPr>
          <p:cNvSpPr/>
          <p:nvPr/>
        </p:nvSpPr>
        <p:spPr>
          <a:xfrm>
            <a:off x="8750353" y="6247645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35</a:t>
            </a:r>
            <a:r>
              <a:rPr lang="en-US" sz="2000" dirty="0" smtClean="0">
                <a:solidFill>
                  <a:schemeClr val="bg1"/>
                </a:solidFill>
              </a:rPr>
              <a:t>,</a:t>
            </a:r>
            <a:r>
              <a:rPr lang="ru-RU" sz="2000" dirty="0" smtClean="0">
                <a:solidFill>
                  <a:schemeClr val="bg1"/>
                </a:solidFill>
              </a:rPr>
              <a:t>0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00" name="Прямоугольник 199">
            <a:extLst>
              <a:ext uri="{FF2B5EF4-FFF2-40B4-BE49-F238E27FC236}">
                <a16:creationId xmlns:a16="http://schemas.microsoft.com/office/drawing/2014/main" id="{53F7FEF6-3169-4CC9-ACDA-1293619C6882}"/>
              </a:ext>
            </a:extLst>
          </p:cNvPr>
          <p:cNvSpPr/>
          <p:nvPr/>
        </p:nvSpPr>
        <p:spPr>
          <a:xfrm>
            <a:off x="577562" y="3773241"/>
            <a:ext cx="15585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Обеспечение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гражданской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защиты</a:t>
            </a:r>
          </a:p>
        </p:txBody>
      </p:sp>
      <p:sp>
        <p:nvSpPr>
          <p:cNvPr id="202" name="Прямоугольник 201">
            <a:extLst>
              <a:ext uri="{FF2B5EF4-FFF2-40B4-BE49-F238E27FC236}">
                <a16:creationId xmlns:a16="http://schemas.microsoft.com/office/drawing/2014/main" id="{1972B2CF-971E-43B4-B61F-DADB61082810}"/>
              </a:ext>
            </a:extLst>
          </p:cNvPr>
          <p:cNvSpPr/>
          <p:nvPr/>
        </p:nvSpPr>
        <p:spPr>
          <a:xfrm>
            <a:off x="9628425" y="5117245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32</a:t>
            </a:r>
            <a:r>
              <a:rPr lang="en-US" sz="2000" dirty="0" smtClean="0">
                <a:solidFill>
                  <a:schemeClr val="bg1"/>
                </a:solidFill>
              </a:rPr>
              <a:t>,</a:t>
            </a:r>
            <a:r>
              <a:rPr lang="ru-RU" sz="2000" dirty="0" smtClean="0">
                <a:solidFill>
                  <a:schemeClr val="bg1"/>
                </a:solidFill>
              </a:rPr>
              <a:t>0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03" name="Прямоугольник 202">
            <a:extLst>
              <a:ext uri="{FF2B5EF4-FFF2-40B4-BE49-F238E27FC236}">
                <a16:creationId xmlns:a16="http://schemas.microsoft.com/office/drawing/2014/main" id="{E1BFC124-0D42-45C3-8E45-EEFA731B1AE8}"/>
              </a:ext>
            </a:extLst>
          </p:cNvPr>
          <p:cNvSpPr/>
          <p:nvPr/>
        </p:nvSpPr>
        <p:spPr>
          <a:xfrm>
            <a:off x="9628425" y="5703363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10,3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04" name="Прямоугольник 203">
            <a:extLst>
              <a:ext uri="{FF2B5EF4-FFF2-40B4-BE49-F238E27FC236}">
                <a16:creationId xmlns:a16="http://schemas.microsoft.com/office/drawing/2014/main" id="{50D595BA-6BE4-476C-8029-E8B7D3DC366D}"/>
              </a:ext>
            </a:extLst>
          </p:cNvPr>
          <p:cNvSpPr/>
          <p:nvPr/>
        </p:nvSpPr>
        <p:spPr>
          <a:xfrm>
            <a:off x="4379529" y="5107975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135,5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05" name="Прямоугольник 204">
            <a:extLst>
              <a:ext uri="{FF2B5EF4-FFF2-40B4-BE49-F238E27FC236}">
                <a16:creationId xmlns:a16="http://schemas.microsoft.com/office/drawing/2014/main" id="{225FF7B3-3922-4B6B-8883-A2F1ABD7B74E}"/>
              </a:ext>
            </a:extLst>
          </p:cNvPr>
          <p:cNvSpPr/>
          <p:nvPr/>
        </p:nvSpPr>
        <p:spPr>
          <a:xfrm>
            <a:off x="4379352" y="5686135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133</a:t>
            </a:r>
            <a:r>
              <a:rPr lang="en-US" sz="2000" dirty="0" smtClean="0">
                <a:solidFill>
                  <a:schemeClr val="bg1"/>
                </a:solidFill>
              </a:rPr>
              <a:t>,</a:t>
            </a:r>
            <a:r>
              <a:rPr lang="ru-RU" sz="2000" dirty="0" smtClean="0">
                <a:solidFill>
                  <a:schemeClr val="bg1"/>
                </a:solidFill>
              </a:rPr>
              <a:t>6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06" name="Прямоугольник 205">
            <a:extLst>
              <a:ext uri="{FF2B5EF4-FFF2-40B4-BE49-F238E27FC236}">
                <a16:creationId xmlns:a16="http://schemas.microsoft.com/office/drawing/2014/main" id="{2193AABC-6DE1-4102-BC5F-794980E22CFF}"/>
              </a:ext>
            </a:extLst>
          </p:cNvPr>
          <p:cNvSpPr/>
          <p:nvPr/>
        </p:nvSpPr>
        <p:spPr>
          <a:xfrm>
            <a:off x="10488182" y="5117245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  <a:r>
              <a:rPr lang="en-US" sz="2000" dirty="0" smtClean="0">
                <a:solidFill>
                  <a:schemeClr val="bg1"/>
                </a:solidFill>
              </a:rPr>
              <a:t>,</a:t>
            </a:r>
            <a:r>
              <a:rPr lang="ru-RU" sz="2000" dirty="0" smtClean="0">
                <a:solidFill>
                  <a:schemeClr val="bg1"/>
                </a:solidFill>
              </a:rPr>
              <a:t>3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07" name="Прямоугольник 206">
            <a:extLst>
              <a:ext uri="{FF2B5EF4-FFF2-40B4-BE49-F238E27FC236}">
                <a16:creationId xmlns:a16="http://schemas.microsoft.com/office/drawing/2014/main" id="{A552B58A-52B2-4E6A-90E5-BB1587FE6177}"/>
              </a:ext>
            </a:extLst>
          </p:cNvPr>
          <p:cNvSpPr/>
          <p:nvPr/>
        </p:nvSpPr>
        <p:spPr>
          <a:xfrm>
            <a:off x="10488182" y="5702398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0</a:t>
            </a:r>
            <a:r>
              <a:rPr lang="en-US" sz="2000" dirty="0" smtClean="0">
                <a:solidFill>
                  <a:schemeClr val="bg1"/>
                </a:solidFill>
              </a:rPr>
              <a:t>,</a:t>
            </a:r>
            <a:r>
              <a:rPr lang="ru-RU" sz="2000" dirty="0" smtClean="0">
                <a:solidFill>
                  <a:schemeClr val="bg1"/>
                </a:solidFill>
              </a:rPr>
              <a:t>0</a:t>
            </a:r>
            <a:endParaRPr lang="ru-RU" sz="2000" dirty="0">
              <a:solidFill>
                <a:schemeClr val="bg1"/>
              </a:solidFill>
            </a:endParaRPr>
          </a:p>
        </p:txBody>
      </p:sp>
      <p:grpSp>
        <p:nvGrpSpPr>
          <p:cNvPr id="211" name="Группа 210">
            <a:extLst>
              <a:ext uri="{FF2B5EF4-FFF2-40B4-BE49-F238E27FC236}">
                <a16:creationId xmlns:a16="http://schemas.microsoft.com/office/drawing/2014/main" id="{D0A0E5CD-1884-4AF1-9D52-B14BF99A093A}"/>
              </a:ext>
            </a:extLst>
          </p:cNvPr>
          <p:cNvGrpSpPr/>
          <p:nvPr/>
        </p:nvGrpSpPr>
        <p:grpSpPr>
          <a:xfrm>
            <a:off x="10677460" y="2745815"/>
            <a:ext cx="131622" cy="2453112"/>
            <a:chOff x="2419284" y="3327744"/>
            <a:chExt cx="52586" cy="1950975"/>
          </a:xfrm>
          <a:solidFill>
            <a:srgbClr val="C3B732">
              <a:alpha val="85000"/>
            </a:srgbClr>
          </a:solidFill>
        </p:grpSpPr>
        <p:cxnSp>
          <p:nvCxnSpPr>
            <p:cNvPr id="212" name="Прямая со стрелкой 211">
              <a:extLst>
                <a:ext uri="{FF2B5EF4-FFF2-40B4-BE49-F238E27FC236}">
                  <a16:creationId xmlns:a16="http://schemas.microsoft.com/office/drawing/2014/main" id="{77BED343-5039-4280-A73D-564C0B2C08E5}"/>
                </a:ext>
              </a:extLst>
            </p:cNvPr>
            <p:cNvCxnSpPr/>
            <p:nvPr/>
          </p:nvCxnSpPr>
          <p:spPr>
            <a:xfrm flipH="1">
              <a:off x="2445577" y="3327744"/>
              <a:ext cx="594" cy="1824420"/>
            </a:xfrm>
            <a:prstGeom prst="straightConnector1">
              <a:avLst/>
            </a:prstGeom>
            <a:grpFill/>
            <a:ln w="25400">
              <a:solidFill>
                <a:srgbClr val="C3B732"/>
              </a:solidFill>
              <a:prstDash val="sysDash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Овал 212">
              <a:extLst>
                <a:ext uri="{FF2B5EF4-FFF2-40B4-BE49-F238E27FC236}">
                  <a16:creationId xmlns:a16="http://schemas.microsoft.com/office/drawing/2014/main" id="{AA82B607-832B-4F58-8B89-0C0724C4A877}"/>
                </a:ext>
              </a:extLst>
            </p:cNvPr>
            <p:cNvSpPr/>
            <p:nvPr/>
          </p:nvSpPr>
          <p:spPr>
            <a:xfrm>
              <a:off x="2419284" y="5180849"/>
              <a:ext cx="52586" cy="97870"/>
            </a:xfrm>
            <a:prstGeom prst="ellipse">
              <a:avLst/>
            </a:prstGeom>
            <a:grpFill/>
            <a:ln w="19050">
              <a:solidFill>
                <a:srgbClr val="C3B73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4" name="Прямоугольник 213">
            <a:extLst>
              <a:ext uri="{FF2B5EF4-FFF2-40B4-BE49-F238E27FC236}">
                <a16:creationId xmlns:a16="http://schemas.microsoft.com/office/drawing/2014/main" id="{AAF77588-5F89-44EA-97F3-9CB1DF394E0C}"/>
              </a:ext>
            </a:extLst>
          </p:cNvPr>
          <p:cNvSpPr/>
          <p:nvPr/>
        </p:nvSpPr>
        <p:spPr>
          <a:xfrm>
            <a:off x="3183961" y="1827407"/>
            <a:ext cx="173637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Формирование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современной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городской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среды</a:t>
            </a:r>
          </a:p>
        </p:txBody>
      </p:sp>
      <p:sp>
        <p:nvSpPr>
          <p:cNvPr id="215" name="Прямоугольник 214">
            <a:extLst>
              <a:ext uri="{FF2B5EF4-FFF2-40B4-BE49-F238E27FC236}">
                <a16:creationId xmlns:a16="http://schemas.microsoft.com/office/drawing/2014/main" id="{D3EE0C74-700E-458B-8EE3-354D0E9B74C6}"/>
              </a:ext>
            </a:extLst>
          </p:cNvPr>
          <p:cNvSpPr/>
          <p:nvPr/>
        </p:nvSpPr>
        <p:spPr>
          <a:xfrm>
            <a:off x="9404276" y="3923097"/>
            <a:ext cx="138211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Сохранение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и развитие 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КМНС</a:t>
            </a:r>
          </a:p>
        </p:txBody>
      </p:sp>
      <p:pic>
        <p:nvPicPr>
          <p:cNvPr id="219" name="Picture 2" descr="D:\02. Поручения руководства\03_БЮДЖЕТ\2017 год план 2018 и 2019\значки\ryanlerch_warning_reindeer_roadsign_1_scalable_vector_graphics_svg_clip_art_coloring_book_colouring_black_white_line_art_bw_xmas_christmas-999px.png">
            <a:extLst>
              <a:ext uri="{FF2B5EF4-FFF2-40B4-BE49-F238E27FC236}">
                <a16:creationId xmlns:a16="http://schemas.microsoft.com/office/drawing/2014/main" id="{002F8860-4DC8-4DDF-816C-B92F62244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8008" flipH="1">
            <a:off x="9548804" y="3166391"/>
            <a:ext cx="949811" cy="76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1" name="Прямоугольник 220">
            <a:extLst>
              <a:ext uri="{FF2B5EF4-FFF2-40B4-BE49-F238E27FC236}">
                <a16:creationId xmlns:a16="http://schemas.microsoft.com/office/drawing/2014/main" id="{0BC846E4-D9A6-4943-BB6F-523963236B99}"/>
              </a:ext>
            </a:extLst>
          </p:cNvPr>
          <p:cNvSpPr/>
          <p:nvPr/>
        </p:nvSpPr>
        <p:spPr>
          <a:xfrm>
            <a:off x="9624113" y="6257763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9</a:t>
            </a:r>
            <a:r>
              <a:rPr lang="en-US" sz="2000" dirty="0" smtClean="0">
                <a:solidFill>
                  <a:schemeClr val="bg1"/>
                </a:solidFill>
              </a:rPr>
              <a:t>,4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2" name="Прямоугольник 221">
            <a:extLst>
              <a:ext uri="{FF2B5EF4-FFF2-40B4-BE49-F238E27FC236}">
                <a16:creationId xmlns:a16="http://schemas.microsoft.com/office/drawing/2014/main" id="{5EBE6BCB-B119-4BC2-BD90-E6610BE3F88D}"/>
              </a:ext>
            </a:extLst>
          </p:cNvPr>
          <p:cNvSpPr/>
          <p:nvPr/>
        </p:nvSpPr>
        <p:spPr>
          <a:xfrm>
            <a:off x="4376882" y="6246069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134</a:t>
            </a:r>
            <a:r>
              <a:rPr lang="en-US" sz="2000" dirty="0" smtClean="0">
                <a:solidFill>
                  <a:schemeClr val="bg1"/>
                </a:solidFill>
              </a:rPr>
              <a:t>,</a:t>
            </a:r>
            <a:r>
              <a:rPr lang="ru-RU" sz="2000" dirty="0" smtClean="0">
                <a:solidFill>
                  <a:schemeClr val="bg1"/>
                </a:solidFill>
              </a:rPr>
              <a:t>6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3" name="Прямоугольник 222">
            <a:extLst>
              <a:ext uri="{FF2B5EF4-FFF2-40B4-BE49-F238E27FC236}">
                <a16:creationId xmlns:a16="http://schemas.microsoft.com/office/drawing/2014/main" id="{8159BC2F-2A71-4E24-9483-9BE7FDC8FCE5}"/>
              </a:ext>
            </a:extLst>
          </p:cNvPr>
          <p:cNvSpPr/>
          <p:nvPr/>
        </p:nvSpPr>
        <p:spPr>
          <a:xfrm>
            <a:off x="10483870" y="6256798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0</a:t>
            </a:r>
            <a:r>
              <a:rPr lang="en-US" sz="2000" dirty="0" smtClean="0">
                <a:solidFill>
                  <a:schemeClr val="bg1"/>
                </a:solidFill>
              </a:rPr>
              <a:t>,</a:t>
            </a:r>
            <a:r>
              <a:rPr lang="ru-RU" sz="2000" dirty="0" smtClean="0">
                <a:solidFill>
                  <a:schemeClr val="bg1"/>
                </a:solidFill>
              </a:rPr>
              <a:t>0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5" name="Прямоугольник 224">
            <a:extLst>
              <a:ext uri="{FF2B5EF4-FFF2-40B4-BE49-F238E27FC236}">
                <a16:creationId xmlns:a16="http://schemas.microsoft.com/office/drawing/2014/main" id="{3B062B46-903D-48A5-AF03-2497ADC8433D}"/>
              </a:ext>
            </a:extLst>
          </p:cNvPr>
          <p:cNvSpPr/>
          <p:nvPr/>
        </p:nvSpPr>
        <p:spPr>
          <a:xfrm>
            <a:off x="1302889" y="2123030"/>
            <a:ext cx="18838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Развитие физкультуры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и спорта</a:t>
            </a:r>
          </a:p>
        </p:txBody>
      </p:sp>
      <p:sp>
        <p:nvSpPr>
          <p:cNvPr id="226" name="Прямоугольник 225">
            <a:extLst>
              <a:ext uri="{FF2B5EF4-FFF2-40B4-BE49-F238E27FC236}">
                <a16:creationId xmlns:a16="http://schemas.microsoft.com/office/drawing/2014/main" id="{EEF77F6A-96C0-43A4-9FD4-C82562F06904}"/>
              </a:ext>
            </a:extLst>
          </p:cNvPr>
          <p:cNvSpPr/>
          <p:nvPr/>
        </p:nvSpPr>
        <p:spPr>
          <a:xfrm>
            <a:off x="10137843" y="1979250"/>
            <a:ext cx="12364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Доступная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среда </a:t>
            </a:r>
          </a:p>
        </p:txBody>
      </p:sp>
      <p:pic>
        <p:nvPicPr>
          <p:cNvPr id="227" name="Picture 12" descr="http://perevozkasaransk.ru/img/services/x1.png.pagespeed.ic.FK2vhabDpI.png">
            <a:extLst>
              <a:ext uri="{FF2B5EF4-FFF2-40B4-BE49-F238E27FC236}">
                <a16:creationId xmlns:a16="http://schemas.microsoft.com/office/drawing/2014/main" id="{BAEA0463-9746-4E9C-9F31-E21F84069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469" y="1114037"/>
            <a:ext cx="768219" cy="76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8" name="Прямоугольник 227">
            <a:extLst>
              <a:ext uri="{FF2B5EF4-FFF2-40B4-BE49-F238E27FC236}">
                <a16:creationId xmlns:a16="http://schemas.microsoft.com/office/drawing/2014/main" id="{F24B0D96-5EB6-44DA-9390-E039E0BC2828}"/>
              </a:ext>
            </a:extLst>
          </p:cNvPr>
          <p:cNvSpPr/>
          <p:nvPr/>
        </p:nvSpPr>
        <p:spPr>
          <a:xfrm>
            <a:off x="2450470" y="3850239"/>
            <a:ext cx="158325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Охрана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окружающей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среды</a:t>
            </a:r>
          </a:p>
        </p:txBody>
      </p:sp>
      <p:grpSp>
        <p:nvGrpSpPr>
          <p:cNvPr id="231" name="Группа 230">
            <a:extLst>
              <a:ext uri="{FF2B5EF4-FFF2-40B4-BE49-F238E27FC236}">
                <a16:creationId xmlns:a16="http://schemas.microsoft.com/office/drawing/2014/main" id="{5CC4948A-D04B-4FB0-9D80-166D26D5085C}"/>
              </a:ext>
            </a:extLst>
          </p:cNvPr>
          <p:cNvGrpSpPr/>
          <p:nvPr/>
        </p:nvGrpSpPr>
        <p:grpSpPr>
          <a:xfrm>
            <a:off x="4020626" y="3099933"/>
            <a:ext cx="124875" cy="2078151"/>
            <a:chOff x="3224456" y="3151843"/>
            <a:chExt cx="124875" cy="2078151"/>
          </a:xfrm>
          <a:solidFill>
            <a:srgbClr val="C3B732"/>
          </a:solidFill>
        </p:grpSpPr>
        <p:cxnSp>
          <p:nvCxnSpPr>
            <p:cNvPr id="232" name="Прямая со стрелкой 231">
              <a:extLst>
                <a:ext uri="{FF2B5EF4-FFF2-40B4-BE49-F238E27FC236}">
                  <a16:creationId xmlns:a16="http://schemas.microsoft.com/office/drawing/2014/main" id="{6A15CDAE-82B1-48BC-9B5C-9F52D19F86A3}"/>
                </a:ext>
              </a:extLst>
            </p:cNvPr>
            <p:cNvCxnSpPr/>
            <p:nvPr/>
          </p:nvCxnSpPr>
          <p:spPr>
            <a:xfrm>
              <a:off x="3276225" y="3151843"/>
              <a:ext cx="10669" cy="1955232"/>
            </a:xfrm>
            <a:prstGeom prst="straightConnector1">
              <a:avLst/>
            </a:prstGeom>
            <a:grpFill/>
            <a:ln w="25400">
              <a:solidFill>
                <a:srgbClr val="C3B732"/>
              </a:solidFill>
              <a:prstDash val="sysDash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Овал 232">
              <a:extLst>
                <a:ext uri="{FF2B5EF4-FFF2-40B4-BE49-F238E27FC236}">
                  <a16:creationId xmlns:a16="http://schemas.microsoft.com/office/drawing/2014/main" id="{C9C8762A-8EFE-42C7-9EAB-F1B86AD7B4AB}"/>
                </a:ext>
              </a:extLst>
            </p:cNvPr>
            <p:cNvSpPr/>
            <p:nvPr/>
          </p:nvSpPr>
          <p:spPr>
            <a:xfrm>
              <a:off x="3224456" y="5114177"/>
              <a:ext cx="124875" cy="115817"/>
            </a:xfrm>
            <a:prstGeom prst="ellipse">
              <a:avLst/>
            </a:prstGeom>
            <a:grpFill/>
            <a:ln w="19050">
              <a:solidFill>
                <a:srgbClr val="C3B73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34" name="Picture 14" descr="http://www.pd4pic.com/images/sign-icon-stick-outline-symbol-man-lady.png">
            <a:extLst>
              <a:ext uri="{FF2B5EF4-FFF2-40B4-BE49-F238E27FC236}">
                <a16:creationId xmlns:a16="http://schemas.microsoft.com/office/drawing/2014/main" id="{60D086D6-CE55-4585-B12F-10C5ADA99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300" y="1492941"/>
            <a:ext cx="745365" cy="83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" name="Прямоугольник 234">
            <a:extLst>
              <a:ext uri="{FF2B5EF4-FFF2-40B4-BE49-F238E27FC236}">
                <a16:creationId xmlns:a16="http://schemas.microsoft.com/office/drawing/2014/main" id="{D350AF84-0538-46BE-A5AD-9DCC5F4A4D35}"/>
              </a:ext>
            </a:extLst>
          </p:cNvPr>
          <p:cNvSpPr/>
          <p:nvPr/>
        </p:nvSpPr>
        <p:spPr>
          <a:xfrm>
            <a:off x="5820058" y="3214993"/>
            <a:ext cx="191206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Обеспечение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эпизоотического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и ветеринарно-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санитарного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благополучия</a:t>
            </a:r>
          </a:p>
        </p:txBody>
      </p:sp>
      <p:sp>
        <p:nvSpPr>
          <p:cNvPr id="236" name="Прямоугольник 235">
            <a:extLst>
              <a:ext uri="{FF2B5EF4-FFF2-40B4-BE49-F238E27FC236}">
                <a16:creationId xmlns:a16="http://schemas.microsoft.com/office/drawing/2014/main" id="{01464218-8051-42E9-9B23-B8C7050B3D41}"/>
              </a:ext>
            </a:extLst>
          </p:cNvPr>
          <p:cNvSpPr/>
          <p:nvPr/>
        </p:nvSpPr>
        <p:spPr>
          <a:xfrm>
            <a:off x="6718503" y="1511758"/>
            <a:ext cx="178157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Развитие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</a:rPr>
              <a:t>предпринимат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</a:rPr>
              <a:t>инвестиц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и туризма</a:t>
            </a:r>
          </a:p>
        </p:txBody>
      </p:sp>
      <p:pic>
        <p:nvPicPr>
          <p:cNvPr id="238" name="Picture 22" descr="https://www.shareicon.net/download/2015/11/27/678625_house_512x512.png">
            <a:extLst>
              <a:ext uri="{FF2B5EF4-FFF2-40B4-BE49-F238E27FC236}">
                <a16:creationId xmlns:a16="http://schemas.microsoft.com/office/drawing/2014/main" id="{E51105A2-F273-4108-B62C-08A017810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231" y="2875112"/>
            <a:ext cx="975127" cy="97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2193AABC-6DE1-4102-BC5F-794980E22CFF}"/>
              </a:ext>
            </a:extLst>
          </p:cNvPr>
          <p:cNvSpPr/>
          <p:nvPr/>
        </p:nvSpPr>
        <p:spPr>
          <a:xfrm>
            <a:off x="11363081" y="5117246"/>
            <a:ext cx="813600" cy="5040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0,3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5" name="Прямоугольник 114">
            <a:extLst>
              <a:ext uri="{FF2B5EF4-FFF2-40B4-BE49-F238E27FC236}">
                <a16:creationId xmlns:a16="http://schemas.microsoft.com/office/drawing/2014/main" id="{A552B58A-52B2-4E6A-90E5-BB1587FE6177}"/>
              </a:ext>
            </a:extLst>
          </p:cNvPr>
          <p:cNvSpPr/>
          <p:nvPr/>
        </p:nvSpPr>
        <p:spPr>
          <a:xfrm>
            <a:off x="11363081" y="5702399"/>
            <a:ext cx="8136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0,3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id="{8159BC2F-2A71-4E24-9483-9BE7FDC8FCE5}"/>
              </a:ext>
            </a:extLst>
          </p:cNvPr>
          <p:cNvSpPr/>
          <p:nvPr/>
        </p:nvSpPr>
        <p:spPr>
          <a:xfrm>
            <a:off x="11358769" y="6256799"/>
            <a:ext cx="813600" cy="5040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0,3</a:t>
            </a:r>
            <a:endParaRPr lang="ru-RU" sz="2000" dirty="0">
              <a:solidFill>
                <a:schemeClr val="bg1"/>
              </a:solidFill>
            </a:endParaRPr>
          </a:p>
        </p:txBody>
      </p:sp>
      <p:grpSp>
        <p:nvGrpSpPr>
          <p:cNvPr id="216" name="Группа 215">
            <a:extLst>
              <a:ext uri="{FF2B5EF4-FFF2-40B4-BE49-F238E27FC236}">
                <a16:creationId xmlns:a16="http://schemas.microsoft.com/office/drawing/2014/main" id="{46374F6B-8BEA-47FD-B18C-845CD1B3B764}"/>
              </a:ext>
            </a:extLst>
          </p:cNvPr>
          <p:cNvGrpSpPr/>
          <p:nvPr/>
        </p:nvGrpSpPr>
        <p:grpSpPr>
          <a:xfrm>
            <a:off x="4997318" y="4410089"/>
            <a:ext cx="124875" cy="792088"/>
            <a:chOff x="3224456" y="4437906"/>
            <a:chExt cx="124875" cy="792088"/>
          </a:xfrm>
          <a:solidFill>
            <a:srgbClr val="C3B732"/>
          </a:solidFill>
        </p:grpSpPr>
        <p:cxnSp>
          <p:nvCxnSpPr>
            <p:cNvPr id="217" name="Прямая со стрелкой 216">
              <a:extLst>
                <a:ext uri="{FF2B5EF4-FFF2-40B4-BE49-F238E27FC236}">
                  <a16:creationId xmlns:a16="http://schemas.microsoft.com/office/drawing/2014/main" id="{3A776977-4F26-47E3-AD72-5978FFA94913}"/>
                </a:ext>
              </a:extLst>
            </p:cNvPr>
            <p:cNvCxnSpPr/>
            <p:nvPr/>
          </p:nvCxnSpPr>
          <p:spPr>
            <a:xfrm>
              <a:off x="3286894" y="4437906"/>
              <a:ext cx="0" cy="659560"/>
            </a:xfrm>
            <a:prstGeom prst="straightConnector1">
              <a:avLst/>
            </a:prstGeom>
            <a:grpFill/>
            <a:ln w="25400">
              <a:solidFill>
                <a:srgbClr val="C3B732"/>
              </a:solidFill>
              <a:prstDash val="sysDash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18" name="Овал 217">
              <a:extLst>
                <a:ext uri="{FF2B5EF4-FFF2-40B4-BE49-F238E27FC236}">
                  <a16:creationId xmlns:a16="http://schemas.microsoft.com/office/drawing/2014/main" id="{1CACF78E-2EB7-4CC2-988D-A1B7DD4714B0}"/>
                </a:ext>
              </a:extLst>
            </p:cNvPr>
            <p:cNvSpPr/>
            <p:nvPr/>
          </p:nvSpPr>
          <p:spPr>
            <a:xfrm>
              <a:off x="3224456" y="5114177"/>
              <a:ext cx="124875" cy="115817"/>
            </a:xfrm>
            <a:prstGeom prst="ellipse">
              <a:avLst/>
            </a:prstGeom>
            <a:grpFill/>
            <a:ln w="19050">
              <a:solidFill>
                <a:srgbClr val="C3B73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96" y="2666684"/>
            <a:ext cx="1609631" cy="10720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630860" y="3544542"/>
            <a:ext cx="17054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Оказание содействия </a:t>
            </a:r>
            <a:r>
              <a:rPr lang="ru-RU" sz="1800" b="1" dirty="0" err="1" smtClean="0">
                <a:solidFill>
                  <a:schemeClr val="accent1">
                    <a:lumMod val="50000"/>
                  </a:schemeClr>
                </a:solidFill>
              </a:rPr>
              <a:t>добров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. переселению</a:t>
            </a:r>
            <a:endParaRPr lang="ru-RU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17" name="Группа 116">
            <a:extLst>
              <a:ext uri="{FF2B5EF4-FFF2-40B4-BE49-F238E27FC236}">
                <a16:creationId xmlns:a16="http://schemas.microsoft.com/office/drawing/2014/main" id="{45C078A9-4ABD-49E3-ABD3-1B951A4D89D6}"/>
              </a:ext>
            </a:extLst>
          </p:cNvPr>
          <p:cNvGrpSpPr/>
          <p:nvPr/>
        </p:nvGrpSpPr>
        <p:grpSpPr>
          <a:xfrm>
            <a:off x="11693544" y="4812678"/>
            <a:ext cx="124875" cy="365406"/>
            <a:chOff x="3224456" y="4864588"/>
            <a:chExt cx="124875" cy="365406"/>
          </a:xfrm>
          <a:solidFill>
            <a:srgbClr val="C3B732"/>
          </a:solidFill>
        </p:grpSpPr>
        <p:cxnSp>
          <p:nvCxnSpPr>
            <p:cNvPr id="118" name="Прямая со стрелкой 117">
              <a:extLst>
                <a:ext uri="{FF2B5EF4-FFF2-40B4-BE49-F238E27FC236}">
                  <a16:creationId xmlns:a16="http://schemas.microsoft.com/office/drawing/2014/main" id="{A3BF22FB-9585-45A9-99FB-219952BF2D6E}"/>
                </a:ext>
              </a:extLst>
            </p:cNvPr>
            <p:cNvCxnSpPr/>
            <p:nvPr/>
          </p:nvCxnSpPr>
          <p:spPr>
            <a:xfrm>
              <a:off x="3278625" y="4864588"/>
              <a:ext cx="0" cy="207294"/>
            </a:xfrm>
            <a:prstGeom prst="straightConnector1">
              <a:avLst/>
            </a:prstGeom>
            <a:grpFill/>
            <a:ln w="25400">
              <a:solidFill>
                <a:srgbClr val="C3B732"/>
              </a:solidFill>
              <a:prstDash val="sysDash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Овал 118">
              <a:extLst>
                <a:ext uri="{FF2B5EF4-FFF2-40B4-BE49-F238E27FC236}">
                  <a16:creationId xmlns:a16="http://schemas.microsoft.com/office/drawing/2014/main" id="{B47A280A-8C3B-4B16-9D1A-59DD7F9F0F95}"/>
                </a:ext>
              </a:extLst>
            </p:cNvPr>
            <p:cNvSpPr/>
            <p:nvPr/>
          </p:nvSpPr>
          <p:spPr>
            <a:xfrm>
              <a:off x="3224456" y="5114177"/>
              <a:ext cx="124875" cy="115817"/>
            </a:xfrm>
            <a:prstGeom prst="ellipse">
              <a:avLst/>
            </a:prstGeom>
            <a:grpFill/>
            <a:ln w="19050">
              <a:solidFill>
                <a:srgbClr val="C3B73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D0A0E5CD-1884-4AF1-9D52-B14BF99A093A}"/>
              </a:ext>
            </a:extLst>
          </p:cNvPr>
          <p:cNvGrpSpPr/>
          <p:nvPr/>
        </p:nvGrpSpPr>
        <p:grpSpPr>
          <a:xfrm>
            <a:off x="10015582" y="4785504"/>
            <a:ext cx="125593" cy="401802"/>
            <a:chOff x="2387102" y="4928381"/>
            <a:chExt cx="50177" cy="319557"/>
          </a:xfrm>
          <a:solidFill>
            <a:srgbClr val="C3B732">
              <a:alpha val="85000"/>
            </a:srgbClr>
          </a:solidFill>
        </p:grpSpPr>
        <p:cxnSp>
          <p:nvCxnSpPr>
            <p:cNvPr id="150" name="Прямая со стрелкой 149">
              <a:extLst>
                <a:ext uri="{FF2B5EF4-FFF2-40B4-BE49-F238E27FC236}">
                  <a16:creationId xmlns:a16="http://schemas.microsoft.com/office/drawing/2014/main" id="{77BED343-5039-4280-A73D-564C0B2C08E5}"/>
                </a:ext>
              </a:extLst>
            </p:cNvPr>
            <p:cNvCxnSpPr/>
            <p:nvPr/>
          </p:nvCxnSpPr>
          <p:spPr>
            <a:xfrm flipH="1">
              <a:off x="2408086" y="4928376"/>
              <a:ext cx="2055" cy="194666"/>
            </a:xfrm>
            <a:prstGeom prst="straightConnector1">
              <a:avLst/>
            </a:prstGeom>
            <a:grpFill/>
            <a:ln w="25400">
              <a:solidFill>
                <a:srgbClr val="C3B732"/>
              </a:solidFill>
              <a:prstDash val="sysDash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Овал 150">
              <a:extLst>
                <a:ext uri="{FF2B5EF4-FFF2-40B4-BE49-F238E27FC236}">
                  <a16:creationId xmlns:a16="http://schemas.microsoft.com/office/drawing/2014/main" id="{AA82B607-832B-4F58-8B89-0C0724C4A877}"/>
                </a:ext>
              </a:extLst>
            </p:cNvPr>
            <p:cNvSpPr/>
            <p:nvPr/>
          </p:nvSpPr>
          <p:spPr>
            <a:xfrm>
              <a:off x="2387102" y="5166081"/>
              <a:ext cx="50177" cy="81857"/>
            </a:xfrm>
            <a:prstGeom prst="ellipse">
              <a:avLst/>
            </a:prstGeom>
            <a:grpFill/>
            <a:ln w="19050">
              <a:solidFill>
                <a:srgbClr val="C3B73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48113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10752753-8108-4F1C-89CC-792F0696007C}"/>
              </a:ext>
            </a:extLst>
          </p:cNvPr>
          <p:cNvGraphicFramePr/>
          <p:nvPr>
            <p:extLst/>
          </p:nvPr>
        </p:nvGraphicFramePr>
        <p:xfrm>
          <a:off x="3634806" y="923735"/>
          <a:ext cx="1557629" cy="1007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30268" y="153708"/>
            <a:ext cx="8653324" cy="6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Структура расходов в разрезе национальных проектов, млн руб.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803759-27BF-429C-9DD1-D8B2E4AB5C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55" y="453396"/>
            <a:ext cx="1988635" cy="561790"/>
          </a:xfrm>
          <a:prstGeom prst="rect">
            <a:avLst/>
          </a:prstGeom>
          <a:noFill/>
        </p:spPr>
      </p:pic>
      <p:sp>
        <p:nvSpPr>
          <p:cNvPr id="108" name="Прямоугольник 107">
            <a:extLst>
              <a:ext uri="{FF2B5EF4-FFF2-40B4-BE49-F238E27FC236}">
                <a16:creationId xmlns:a16="http://schemas.microsoft.com/office/drawing/2014/main" id="{BFA1FBC7-5F6C-4B10-83FC-FAC1778B9067}"/>
              </a:ext>
            </a:extLst>
          </p:cNvPr>
          <p:cNvSpPr/>
          <p:nvPr/>
        </p:nvSpPr>
        <p:spPr>
          <a:xfrm>
            <a:off x="2288752" y="1127214"/>
            <a:ext cx="1589972" cy="506491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bg1"/>
                </a:solidFill>
              </a:rPr>
              <a:t>1,91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11" name="Прямоугольник 110">
            <a:extLst>
              <a:ext uri="{FF2B5EF4-FFF2-40B4-BE49-F238E27FC236}">
                <a16:creationId xmlns:a16="http://schemas.microsoft.com/office/drawing/2014/main" id="{197B4639-05DF-4718-890D-5E5CD458A3CD}"/>
              </a:ext>
            </a:extLst>
          </p:cNvPr>
          <p:cNvSpPr/>
          <p:nvPr/>
        </p:nvSpPr>
        <p:spPr>
          <a:xfrm>
            <a:off x="594687" y="1131259"/>
            <a:ext cx="1597365" cy="503684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Проект </a:t>
            </a:r>
            <a:r>
              <a:rPr lang="ru-RU" sz="2000" b="1" dirty="0" smtClean="0"/>
              <a:t>2024</a:t>
            </a:r>
            <a:endParaRPr lang="ru-RU" sz="2000" b="1" dirty="0"/>
          </a:p>
        </p:txBody>
      </p:sp>
      <p:sp>
        <p:nvSpPr>
          <p:cNvPr id="113" name="Прямоугольник 112">
            <a:extLst>
              <a:ext uri="{FF2B5EF4-FFF2-40B4-BE49-F238E27FC236}">
                <a16:creationId xmlns:a16="http://schemas.microsoft.com/office/drawing/2014/main" id="{BA12C2C2-A668-498A-96AF-B711186A96E6}"/>
              </a:ext>
            </a:extLst>
          </p:cNvPr>
          <p:cNvSpPr/>
          <p:nvPr/>
        </p:nvSpPr>
        <p:spPr>
          <a:xfrm>
            <a:off x="3229232" y="1074583"/>
            <a:ext cx="752676" cy="584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199" dirty="0">
              <a:solidFill>
                <a:schemeClr val="bg1"/>
              </a:solidFill>
            </a:endParaRPr>
          </a:p>
        </p:txBody>
      </p:sp>
      <p:pic>
        <p:nvPicPr>
          <p:cNvPr id="115" name="Рисунок 114">
            <a:extLst>
              <a:ext uri="{FF2B5EF4-FFF2-40B4-BE49-F238E27FC236}">
                <a16:creationId xmlns:a16="http://schemas.microsoft.com/office/drawing/2014/main" id="{9E120C91-72E9-4ADC-8457-1A01E4ED39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4288" t="41583" r="70675" b="32438"/>
          <a:stretch/>
        </p:blipFill>
        <p:spPr>
          <a:xfrm>
            <a:off x="6253685" y="3319000"/>
            <a:ext cx="1037218" cy="1008000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:a16="http://schemas.microsoft.com/office/drawing/2014/main" id="{5E7A040D-D4E5-4AA7-8758-055141F2A07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4288" t="32130" r="71265" b="42649"/>
          <a:stretch/>
        </p:blipFill>
        <p:spPr>
          <a:xfrm>
            <a:off x="1890423" y="3312511"/>
            <a:ext cx="1026426" cy="1008000"/>
          </a:xfrm>
          <a:prstGeom prst="rect">
            <a:avLst/>
          </a:prstGeom>
        </p:spPr>
      </p:pic>
      <p:pic>
        <p:nvPicPr>
          <p:cNvPr id="117" name="Рисунок 116">
            <a:extLst>
              <a:ext uri="{FF2B5EF4-FFF2-40B4-BE49-F238E27FC236}">
                <a16:creationId xmlns:a16="http://schemas.microsoft.com/office/drawing/2014/main" id="{E25BDEED-A9B1-4F75-A5EB-57EE5B9B433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4288" t="35027" r="71265" b="39499"/>
          <a:stretch/>
        </p:blipFill>
        <p:spPr>
          <a:xfrm>
            <a:off x="3334736" y="3326344"/>
            <a:ext cx="1016244" cy="1008000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id="{C2703BA2-91C5-4D91-8F05-15782632042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4289" t="33643" r="70674" b="40259"/>
          <a:stretch/>
        </p:blipFill>
        <p:spPr>
          <a:xfrm>
            <a:off x="4808251" y="3330511"/>
            <a:ext cx="1032487" cy="1008000"/>
          </a:xfrm>
          <a:prstGeom prst="rect">
            <a:avLst/>
          </a:prstGeom>
        </p:spPr>
      </p:pic>
      <p:pic>
        <p:nvPicPr>
          <p:cNvPr id="119" name="Рисунок 118">
            <a:extLst>
              <a:ext uri="{FF2B5EF4-FFF2-40B4-BE49-F238E27FC236}">
                <a16:creationId xmlns:a16="http://schemas.microsoft.com/office/drawing/2014/main" id="{57D070F6-5E27-4916-B2BA-DD59E5C6987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4288" t="40549" r="71265" b="33198"/>
          <a:stretch/>
        </p:blipFill>
        <p:spPr>
          <a:xfrm>
            <a:off x="10579355" y="3327434"/>
            <a:ext cx="986090" cy="1008000"/>
          </a:xfrm>
          <a:prstGeom prst="rect">
            <a:avLst/>
          </a:prstGeom>
        </p:spPr>
      </p:pic>
      <p:sp>
        <p:nvSpPr>
          <p:cNvPr id="120" name="Прямоугольник 119">
            <a:extLst>
              <a:ext uri="{FF2B5EF4-FFF2-40B4-BE49-F238E27FC236}">
                <a16:creationId xmlns:a16="http://schemas.microsoft.com/office/drawing/2014/main" id="{3346E47F-EF11-4C35-9DC3-05B50930BCA7}"/>
              </a:ext>
            </a:extLst>
          </p:cNvPr>
          <p:cNvSpPr/>
          <p:nvPr/>
        </p:nvSpPr>
        <p:spPr>
          <a:xfrm>
            <a:off x="6283512" y="4309000"/>
            <a:ext cx="1061692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Культура</a:t>
            </a:r>
          </a:p>
        </p:txBody>
      </p:sp>
      <p:sp>
        <p:nvSpPr>
          <p:cNvPr id="123" name="Прямоугольник 122">
            <a:extLst>
              <a:ext uri="{FF2B5EF4-FFF2-40B4-BE49-F238E27FC236}">
                <a16:creationId xmlns:a16="http://schemas.microsoft.com/office/drawing/2014/main" id="{727E4B61-06A6-4DBC-A400-D4B6E1F35BBB}"/>
              </a:ext>
            </a:extLst>
          </p:cNvPr>
          <p:cNvSpPr/>
          <p:nvPr/>
        </p:nvSpPr>
        <p:spPr>
          <a:xfrm>
            <a:off x="2281170" y="1691188"/>
            <a:ext cx="1597553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bg1"/>
                </a:solidFill>
              </a:rPr>
              <a:t>1,56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24" name="Прямоугольник 123">
            <a:extLst>
              <a:ext uri="{FF2B5EF4-FFF2-40B4-BE49-F238E27FC236}">
                <a16:creationId xmlns:a16="http://schemas.microsoft.com/office/drawing/2014/main" id="{3EBB4721-D3CE-4F42-B1CE-1B3C8D3551EA}"/>
              </a:ext>
            </a:extLst>
          </p:cNvPr>
          <p:cNvSpPr/>
          <p:nvPr/>
        </p:nvSpPr>
        <p:spPr>
          <a:xfrm>
            <a:off x="594687" y="1691188"/>
            <a:ext cx="1597365" cy="5036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Проект </a:t>
            </a:r>
            <a:r>
              <a:rPr lang="ru-RU" sz="2000" b="1" dirty="0" smtClean="0"/>
              <a:t>2025</a:t>
            </a:r>
            <a:endParaRPr lang="ru-RU" sz="2000" b="1" dirty="0"/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3D7ED697-D1E1-49A6-89E6-D6CAD84398F0}"/>
              </a:ext>
            </a:extLst>
          </p:cNvPr>
          <p:cNvSpPr/>
          <p:nvPr/>
        </p:nvSpPr>
        <p:spPr>
          <a:xfrm>
            <a:off x="2282400" y="2263163"/>
            <a:ext cx="1597553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bg1"/>
                </a:solidFill>
              </a:rPr>
              <a:t>0,01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:a16="http://schemas.microsoft.com/office/drawing/2014/main" id="{C2735F42-335C-46A4-BD84-1A7B7DC89D72}"/>
              </a:ext>
            </a:extLst>
          </p:cNvPr>
          <p:cNvSpPr/>
          <p:nvPr/>
        </p:nvSpPr>
        <p:spPr>
          <a:xfrm>
            <a:off x="594000" y="2263163"/>
            <a:ext cx="1597365" cy="503684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Проект </a:t>
            </a:r>
            <a:r>
              <a:rPr lang="ru-RU" sz="2000" b="1" dirty="0" smtClean="0"/>
              <a:t>2026</a:t>
            </a:r>
            <a:endParaRPr lang="ru-RU" sz="2000" b="1" dirty="0"/>
          </a:p>
        </p:txBody>
      </p:sp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26F4F2E3-7CE3-479C-8EDD-6DF60D9ABB3E}"/>
              </a:ext>
            </a:extLst>
          </p:cNvPr>
          <p:cNvSpPr/>
          <p:nvPr/>
        </p:nvSpPr>
        <p:spPr>
          <a:xfrm>
            <a:off x="3175200" y="2206101"/>
            <a:ext cx="752676" cy="584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199" dirty="0">
              <a:solidFill>
                <a:schemeClr val="bg1"/>
              </a:solidFill>
            </a:endParaRPr>
          </a:p>
        </p:txBody>
      </p:sp>
      <p:pic>
        <p:nvPicPr>
          <p:cNvPr id="129" name="Рисунок 128">
            <a:extLst>
              <a:ext uri="{FF2B5EF4-FFF2-40B4-BE49-F238E27FC236}">
                <a16:creationId xmlns:a16="http://schemas.microsoft.com/office/drawing/2014/main" id="{FA1FDB16-327D-45B3-9CAA-E0A2D989D26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4558" t="38449" r="70722" b="35186"/>
          <a:stretch/>
        </p:blipFill>
        <p:spPr>
          <a:xfrm>
            <a:off x="7718733" y="3306512"/>
            <a:ext cx="1000449" cy="1008000"/>
          </a:xfrm>
          <a:prstGeom prst="rect">
            <a:avLst/>
          </a:prstGeom>
        </p:spPr>
      </p:pic>
      <p:sp>
        <p:nvSpPr>
          <p:cNvPr id="130" name="Прямоугольник 129">
            <a:extLst>
              <a:ext uri="{FF2B5EF4-FFF2-40B4-BE49-F238E27FC236}">
                <a16:creationId xmlns:a16="http://schemas.microsoft.com/office/drawing/2014/main" id="{6FFA913C-7D74-4511-A73F-B84258F04755}"/>
              </a:ext>
            </a:extLst>
          </p:cNvPr>
          <p:cNvSpPr/>
          <p:nvPr/>
        </p:nvSpPr>
        <p:spPr>
          <a:xfrm>
            <a:off x="7602312" y="4322742"/>
            <a:ext cx="1462304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Образование</a:t>
            </a:r>
          </a:p>
        </p:txBody>
      </p:sp>
      <p:sp>
        <p:nvSpPr>
          <p:cNvPr id="149" name="Прямоугольник 148">
            <a:extLst>
              <a:ext uri="{FF2B5EF4-FFF2-40B4-BE49-F238E27FC236}">
                <a16:creationId xmlns:a16="http://schemas.microsoft.com/office/drawing/2014/main" id="{365E2E5C-BE62-4A7D-9E2F-15DAD27259C8}"/>
              </a:ext>
            </a:extLst>
          </p:cNvPr>
          <p:cNvSpPr/>
          <p:nvPr/>
        </p:nvSpPr>
        <p:spPr>
          <a:xfrm>
            <a:off x="465655" y="4860511"/>
            <a:ext cx="948953" cy="5148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853,4</a:t>
            </a:r>
            <a:endParaRPr lang="ru-RU" sz="2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50" name="Прямоугольник 149">
            <a:extLst>
              <a:ext uri="{FF2B5EF4-FFF2-40B4-BE49-F238E27FC236}">
                <a16:creationId xmlns:a16="http://schemas.microsoft.com/office/drawing/2014/main" id="{30D465D7-8308-4962-BFA5-1946CA588D83}"/>
              </a:ext>
            </a:extLst>
          </p:cNvPr>
          <p:cNvSpPr/>
          <p:nvPr/>
        </p:nvSpPr>
        <p:spPr>
          <a:xfrm>
            <a:off x="4808251" y="4878511"/>
            <a:ext cx="948953" cy="5148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200,8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51" name="Прямоугольник 150">
            <a:extLst>
              <a:ext uri="{FF2B5EF4-FFF2-40B4-BE49-F238E27FC236}">
                <a16:creationId xmlns:a16="http://schemas.microsoft.com/office/drawing/2014/main" id="{18D07A09-698F-4418-9B2C-81F4246875B0}"/>
              </a:ext>
            </a:extLst>
          </p:cNvPr>
          <p:cNvSpPr>
            <a:spLocks noChangeAspect="1"/>
          </p:cNvSpPr>
          <p:nvPr/>
        </p:nvSpPr>
        <p:spPr>
          <a:xfrm>
            <a:off x="7701857" y="4881259"/>
            <a:ext cx="951767" cy="5148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34,9</a:t>
            </a:r>
            <a:endParaRPr lang="ru-RU" sz="2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55" name="Прямоугольник 154">
            <a:extLst>
              <a:ext uri="{FF2B5EF4-FFF2-40B4-BE49-F238E27FC236}">
                <a16:creationId xmlns:a16="http://schemas.microsoft.com/office/drawing/2014/main" id="{BAFF847A-EF0B-408F-AD35-8110994E1ED0}"/>
              </a:ext>
            </a:extLst>
          </p:cNvPr>
          <p:cNvSpPr/>
          <p:nvPr/>
        </p:nvSpPr>
        <p:spPr>
          <a:xfrm>
            <a:off x="465655" y="5472511"/>
            <a:ext cx="948953" cy="514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874,6 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57" name="Прямоугольник 156">
            <a:extLst>
              <a:ext uri="{FF2B5EF4-FFF2-40B4-BE49-F238E27FC236}">
                <a16:creationId xmlns:a16="http://schemas.microsoft.com/office/drawing/2014/main" id="{4B8B3E9E-AD64-425D-9C7B-C731A446CE0E}"/>
              </a:ext>
            </a:extLst>
          </p:cNvPr>
          <p:cNvSpPr/>
          <p:nvPr/>
        </p:nvSpPr>
        <p:spPr>
          <a:xfrm>
            <a:off x="4808251" y="5490511"/>
            <a:ext cx="948953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01" name="Прямоугольник 200">
            <a:extLst>
              <a:ext uri="{FF2B5EF4-FFF2-40B4-BE49-F238E27FC236}">
                <a16:creationId xmlns:a16="http://schemas.microsoft.com/office/drawing/2014/main" id="{7502FD69-D509-4E57-96D8-F039B7A98275}"/>
              </a:ext>
            </a:extLst>
          </p:cNvPr>
          <p:cNvSpPr>
            <a:spLocks noChangeAspect="1"/>
          </p:cNvSpPr>
          <p:nvPr/>
        </p:nvSpPr>
        <p:spPr>
          <a:xfrm>
            <a:off x="7700624" y="5492742"/>
            <a:ext cx="948953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8,8</a:t>
            </a:r>
            <a:endParaRPr lang="ru-RU" sz="2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20" name="Прямоугольник 219">
            <a:extLst>
              <a:ext uri="{FF2B5EF4-FFF2-40B4-BE49-F238E27FC236}">
                <a16:creationId xmlns:a16="http://schemas.microsoft.com/office/drawing/2014/main" id="{3792CFF4-70D0-4A5D-9644-D6016F40ED7A}"/>
              </a:ext>
            </a:extLst>
          </p:cNvPr>
          <p:cNvSpPr>
            <a:spLocks noChangeAspect="1"/>
          </p:cNvSpPr>
          <p:nvPr/>
        </p:nvSpPr>
        <p:spPr>
          <a:xfrm>
            <a:off x="465655" y="6084511"/>
            <a:ext cx="948953" cy="514800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29" name="Прямоугольник 228">
            <a:extLst>
              <a:ext uri="{FF2B5EF4-FFF2-40B4-BE49-F238E27FC236}">
                <a16:creationId xmlns:a16="http://schemas.microsoft.com/office/drawing/2014/main" id="{3D34448B-21C2-4D0F-A1A9-55A418F0B49F}"/>
              </a:ext>
            </a:extLst>
          </p:cNvPr>
          <p:cNvSpPr/>
          <p:nvPr/>
        </p:nvSpPr>
        <p:spPr>
          <a:xfrm>
            <a:off x="4808251" y="6102511"/>
            <a:ext cx="948953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39" name="Прямоугольник 238">
            <a:extLst>
              <a:ext uri="{FF2B5EF4-FFF2-40B4-BE49-F238E27FC236}">
                <a16:creationId xmlns:a16="http://schemas.microsoft.com/office/drawing/2014/main" id="{BDC95F69-8AB5-4236-9B8F-46F24BE79A5A}"/>
              </a:ext>
            </a:extLst>
          </p:cNvPr>
          <p:cNvSpPr>
            <a:spLocks noChangeAspect="1"/>
          </p:cNvSpPr>
          <p:nvPr/>
        </p:nvSpPr>
        <p:spPr>
          <a:xfrm>
            <a:off x="7700528" y="6104742"/>
            <a:ext cx="948953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</a:t>
            </a:r>
            <a:endParaRPr lang="ru-RU" sz="2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40" name="Прямоугольник 239">
            <a:extLst>
              <a:ext uri="{FF2B5EF4-FFF2-40B4-BE49-F238E27FC236}">
                <a16:creationId xmlns:a16="http://schemas.microsoft.com/office/drawing/2014/main" id="{409EE0A3-99EE-46A7-8A24-A1196896A11C}"/>
              </a:ext>
            </a:extLst>
          </p:cNvPr>
          <p:cNvSpPr/>
          <p:nvPr/>
        </p:nvSpPr>
        <p:spPr>
          <a:xfrm>
            <a:off x="4866182" y="4320511"/>
            <a:ext cx="946117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Жилье</a:t>
            </a:r>
          </a:p>
        </p:txBody>
      </p:sp>
      <p:sp>
        <p:nvSpPr>
          <p:cNvPr id="241" name="Прямоугольник 240">
            <a:extLst>
              <a:ext uri="{FF2B5EF4-FFF2-40B4-BE49-F238E27FC236}">
                <a16:creationId xmlns:a16="http://schemas.microsoft.com/office/drawing/2014/main" id="{78B860C8-F51B-401D-A5DB-62D0897713CB}"/>
              </a:ext>
            </a:extLst>
          </p:cNvPr>
          <p:cNvSpPr/>
          <p:nvPr/>
        </p:nvSpPr>
        <p:spPr>
          <a:xfrm>
            <a:off x="10636510" y="4317434"/>
            <a:ext cx="1068722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Экология</a:t>
            </a:r>
          </a:p>
        </p:txBody>
      </p:sp>
      <p:pic>
        <p:nvPicPr>
          <p:cNvPr id="242" name="Рисунок 241">
            <a:extLst>
              <a:ext uri="{FF2B5EF4-FFF2-40B4-BE49-F238E27FC236}">
                <a16:creationId xmlns:a16="http://schemas.microsoft.com/office/drawing/2014/main" id="{34D1D0BE-7B0A-4133-9543-3F3ECC1C7D5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3968" t="22697" r="71026" b="51420"/>
          <a:stretch/>
        </p:blipFill>
        <p:spPr>
          <a:xfrm>
            <a:off x="9135217" y="3325786"/>
            <a:ext cx="1038966" cy="1008000"/>
          </a:xfrm>
          <a:prstGeom prst="rect">
            <a:avLst/>
          </a:prstGeom>
        </p:spPr>
      </p:pic>
      <p:sp>
        <p:nvSpPr>
          <p:cNvPr id="243" name="Прямоугольник 242">
            <a:extLst>
              <a:ext uri="{FF2B5EF4-FFF2-40B4-BE49-F238E27FC236}">
                <a16:creationId xmlns:a16="http://schemas.microsoft.com/office/drawing/2014/main" id="{430F9F6E-61DD-481E-BADA-0823273E47CA}"/>
              </a:ext>
            </a:extLst>
          </p:cNvPr>
          <p:cNvSpPr/>
          <p:nvPr/>
        </p:nvSpPr>
        <p:spPr>
          <a:xfrm>
            <a:off x="9192373" y="4315786"/>
            <a:ext cx="936104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МСП</a:t>
            </a:r>
          </a:p>
        </p:txBody>
      </p:sp>
      <p:sp>
        <p:nvSpPr>
          <p:cNvPr id="244" name="Прямоугольник 243">
            <a:extLst>
              <a:ext uri="{FF2B5EF4-FFF2-40B4-BE49-F238E27FC236}">
                <a16:creationId xmlns:a16="http://schemas.microsoft.com/office/drawing/2014/main" id="{DA9FFE3E-5909-464D-B85E-0C635E9E4A2F}"/>
              </a:ext>
            </a:extLst>
          </p:cNvPr>
          <p:cNvSpPr/>
          <p:nvPr/>
        </p:nvSpPr>
        <p:spPr>
          <a:xfrm>
            <a:off x="1890423" y="4860511"/>
            <a:ext cx="948953" cy="5148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452,8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45" name="Прямоугольник 244">
            <a:extLst>
              <a:ext uri="{FF2B5EF4-FFF2-40B4-BE49-F238E27FC236}">
                <a16:creationId xmlns:a16="http://schemas.microsoft.com/office/drawing/2014/main" id="{BF17E3A6-30A4-4FEE-B50F-4A75EAFDA6F7}"/>
              </a:ext>
            </a:extLst>
          </p:cNvPr>
          <p:cNvSpPr/>
          <p:nvPr/>
        </p:nvSpPr>
        <p:spPr>
          <a:xfrm>
            <a:off x="3334736" y="4874344"/>
            <a:ext cx="948953" cy="5148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247,2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46" name="Прямоугольник 245">
            <a:extLst>
              <a:ext uri="{FF2B5EF4-FFF2-40B4-BE49-F238E27FC236}">
                <a16:creationId xmlns:a16="http://schemas.microsoft.com/office/drawing/2014/main" id="{6973D401-9459-46EB-BC5D-8093F90319FB}"/>
              </a:ext>
            </a:extLst>
          </p:cNvPr>
          <p:cNvSpPr/>
          <p:nvPr/>
        </p:nvSpPr>
        <p:spPr>
          <a:xfrm>
            <a:off x="10579355" y="4875434"/>
            <a:ext cx="948953" cy="5148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13,0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47" name="Прямоугольник 246">
            <a:extLst>
              <a:ext uri="{FF2B5EF4-FFF2-40B4-BE49-F238E27FC236}">
                <a16:creationId xmlns:a16="http://schemas.microsoft.com/office/drawing/2014/main" id="{3DD4AADF-8172-43B4-9F8E-2D1FD3E05436}"/>
              </a:ext>
            </a:extLst>
          </p:cNvPr>
          <p:cNvSpPr/>
          <p:nvPr/>
        </p:nvSpPr>
        <p:spPr>
          <a:xfrm>
            <a:off x="1890423" y="5472511"/>
            <a:ext cx="948953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397,2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48" name="Прямоугольник 247">
            <a:extLst>
              <a:ext uri="{FF2B5EF4-FFF2-40B4-BE49-F238E27FC236}">
                <a16:creationId xmlns:a16="http://schemas.microsoft.com/office/drawing/2014/main" id="{63D0AA19-3162-4436-8DA1-96CA16B2BC2B}"/>
              </a:ext>
            </a:extLst>
          </p:cNvPr>
          <p:cNvSpPr/>
          <p:nvPr/>
        </p:nvSpPr>
        <p:spPr>
          <a:xfrm>
            <a:off x="3334736" y="5487032"/>
            <a:ext cx="948953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269,8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49" name="Прямоугольник 248">
            <a:extLst>
              <a:ext uri="{FF2B5EF4-FFF2-40B4-BE49-F238E27FC236}">
                <a16:creationId xmlns:a16="http://schemas.microsoft.com/office/drawing/2014/main" id="{A603C518-A063-4626-9C5C-23E4ED2A9EE2}"/>
              </a:ext>
            </a:extLst>
          </p:cNvPr>
          <p:cNvSpPr/>
          <p:nvPr/>
        </p:nvSpPr>
        <p:spPr>
          <a:xfrm>
            <a:off x="10579355" y="5487434"/>
            <a:ext cx="948953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14,0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50" name="Прямоугольник 249">
            <a:extLst>
              <a:ext uri="{FF2B5EF4-FFF2-40B4-BE49-F238E27FC236}">
                <a16:creationId xmlns:a16="http://schemas.microsoft.com/office/drawing/2014/main" id="{A7F16E95-4BDF-4DF1-A7CD-C13B090E30CE}"/>
              </a:ext>
            </a:extLst>
          </p:cNvPr>
          <p:cNvSpPr/>
          <p:nvPr/>
        </p:nvSpPr>
        <p:spPr>
          <a:xfrm>
            <a:off x="1890423" y="6084511"/>
            <a:ext cx="948953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0,007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51" name="Прямоугольник 250">
            <a:extLst>
              <a:ext uri="{FF2B5EF4-FFF2-40B4-BE49-F238E27FC236}">
                <a16:creationId xmlns:a16="http://schemas.microsoft.com/office/drawing/2014/main" id="{A6144F88-46EC-475E-92EC-82DDB46874B0}"/>
              </a:ext>
            </a:extLst>
          </p:cNvPr>
          <p:cNvSpPr/>
          <p:nvPr/>
        </p:nvSpPr>
        <p:spPr>
          <a:xfrm>
            <a:off x="3334736" y="6098344"/>
            <a:ext cx="948953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52" name="Прямоугольник 251">
            <a:extLst>
              <a:ext uri="{FF2B5EF4-FFF2-40B4-BE49-F238E27FC236}">
                <a16:creationId xmlns:a16="http://schemas.microsoft.com/office/drawing/2014/main" id="{49F6224D-F2FC-4F01-A757-EA73FB541AF9}"/>
              </a:ext>
            </a:extLst>
          </p:cNvPr>
          <p:cNvSpPr/>
          <p:nvPr/>
        </p:nvSpPr>
        <p:spPr>
          <a:xfrm>
            <a:off x="10579355" y="6099434"/>
            <a:ext cx="948953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13,0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53" name="Прямоугольник 252">
            <a:extLst>
              <a:ext uri="{FF2B5EF4-FFF2-40B4-BE49-F238E27FC236}">
                <a16:creationId xmlns:a16="http://schemas.microsoft.com/office/drawing/2014/main" id="{63EC5452-217C-49FB-8F97-9A2CE466DFD2}"/>
              </a:ext>
            </a:extLst>
          </p:cNvPr>
          <p:cNvSpPr/>
          <p:nvPr/>
        </p:nvSpPr>
        <p:spPr>
          <a:xfrm>
            <a:off x="3223360" y="4308328"/>
            <a:ext cx="1224137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</a:rPr>
              <a:t>Здраво-охранение</a:t>
            </a:r>
            <a:endParaRPr lang="ru-RU" sz="17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4" name="Прямоугольник 253">
            <a:extLst>
              <a:ext uri="{FF2B5EF4-FFF2-40B4-BE49-F238E27FC236}">
                <a16:creationId xmlns:a16="http://schemas.microsoft.com/office/drawing/2014/main" id="{D62FB359-910A-4805-8519-67A283CA991B}"/>
              </a:ext>
            </a:extLst>
          </p:cNvPr>
          <p:cNvSpPr/>
          <p:nvPr/>
        </p:nvSpPr>
        <p:spPr>
          <a:xfrm>
            <a:off x="1778591" y="4302511"/>
            <a:ext cx="1393625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Демография</a:t>
            </a:r>
          </a:p>
        </p:txBody>
      </p:sp>
      <p:pic>
        <p:nvPicPr>
          <p:cNvPr id="255" name="Рисунок 254">
            <a:extLst>
              <a:ext uri="{FF2B5EF4-FFF2-40B4-BE49-F238E27FC236}">
                <a16:creationId xmlns:a16="http://schemas.microsoft.com/office/drawing/2014/main" id="{38B502D6-D011-4745-86EF-98B2B141398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4382" t="48817" r="71265" b="24685"/>
          <a:stretch/>
        </p:blipFill>
        <p:spPr>
          <a:xfrm>
            <a:off x="465655" y="3312511"/>
            <a:ext cx="970649" cy="1008000"/>
          </a:xfrm>
          <a:prstGeom prst="rect">
            <a:avLst/>
          </a:prstGeom>
        </p:spPr>
      </p:pic>
      <p:sp>
        <p:nvSpPr>
          <p:cNvPr id="256" name="Прямоугольник 255">
            <a:extLst>
              <a:ext uri="{FF2B5EF4-FFF2-40B4-BE49-F238E27FC236}">
                <a16:creationId xmlns:a16="http://schemas.microsoft.com/office/drawing/2014/main" id="{8B431FC4-61F5-40D0-970F-26B3B933FA34}"/>
              </a:ext>
            </a:extLst>
          </p:cNvPr>
          <p:cNvSpPr/>
          <p:nvPr/>
        </p:nvSpPr>
        <p:spPr>
          <a:xfrm>
            <a:off x="522810" y="4300691"/>
            <a:ext cx="982773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Дороги</a:t>
            </a:r>
          </a:p>
        </p:txBody>
      </p:sp>
      <p:sp>
        <p:nvSpPr>
          <p:cNvPr id="257" name="Прямоугольник 256">
            <a:extLst>
              <a:ext uri="{FF2B5EF4-FFF2-40B4-BE49-F238E27FC236}">
                <a16:creationId xmlns:a16="http://schemas.microsoft.com/office/drawing/2014/main" id="{18304EFB-4F16-4D73-AC32-BB59D99B2435}"/>
              </a:ext>
            </a:extLst>
          </p:cNvPr>
          <p:cNvSpPr/>
          <p:nvPr/>
        </p:nvSpPr>
        <p:spPr>
          <a:xfrm>
            <a:off x="6253685" y="4867000"/>
            <a:ext cx="948953" cy="5148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84,1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58" name="Прямоугольник 257">
            <a:extLst>
              <a:ext uri="{FF2B5EF4-FFF2-40B4-BE49-F238E27FC236}">
                <a16:creationId xmlns:a16="http://schemas.microsoft.com/office/drawing/2014/main" id="{F410A55A-83A8-4553-8D31-FB0ED5C098E9}"/>
              </a:ext>
            </a:extLst>
          </p:cNvPr>
          <p:cNvSpPr/>
          <p:nvPr/>
        </p:nvSpPr>
        <p:spPr>
          <a:xfrm>
            <a:off x="9135217" y="4873786"/>
            <a:ext cx="948953" cy="5148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20,3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60" name="Прямоугольник 259">
            <a:extLst>
              <a:ext uri="{FF2B5EF4-FFF2-40B4-BE49-F238E27FC236}">
                <a16:creationId xmlns:a16="http://schemas.microsoft.com/office/drawing/2014/main" id="{6AFF2464-9D2A-4BD7-A6EB-2ADEF543761F}"/>
              </a:ext>
            </a:extLst>
          </p:cNvPr>
          <p:cNvSpPr/>
          <p:nvPr/>
        </p:nvSpPr>
        <p:spPr>
          <a:xfrm>
            <a:off x="6253685" y="5479000"/>
            <a:ext cx="948953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</a:t>
            </a:r>
          </a:p>
        </p:txBody>
      </p:sp>
      <p:sp>
        <p:nvSpPr>
          <p:cNvPr id="261" name="Прямоугольник 260">
            <a:extLst>
              <a:ext uri="{FF2B5EF4-FFF2-40B4-BE49-F238E27FC236}">
                <a16:creationId xmlns:a16="http://schemas.microsoft.com/office/drawing/2014/main" id="{EFE94C52-9C70-4292-887B-1C163C441DD4}"/>
              </a:ext>
            </a:extLst>
          </p:cNvPr>
          <p:cNvSpPr/>
          <p:nvPr/>
        </p:nvSpPr>
        <p:spPr>
          <a:xfrm>
            <a:off x="9135217" y="5485786"/>
            <a:ext cx="948953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</a:t>
            </a:r>
            <a:endParaRPr lang="ru-RU" sz="2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63" name="Прямоугольник 262">
            <a:extLst>
              <a:ext uri="{FF2B5EF4-FFF2-40B4-BE49-F238E27FC236}">
                <a16:creationId xmlns:a16="http://schemas.microsoft.com/office/drawing/2014/main" id="{7E35582A-A3FB-4952-9A67-8274FD328CDA}"/>
              </a:ext>
            </a:extLst>
          </p:cNvPr>
          <p:cNvSpPr/>
          <p:nvPr/>
        </p:nvSpPr>
        <p:spPr>
          <a:xfrm>
            <a:off x="6253685" y="6091000"/>
            <a:ext cx="948953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64" name="Прямоугольник 263">
            <a:extLst>
              <a:ext uri="{FF2B5EF4-FFF2-40B4-BE49-F238E27FC236}">
                <a16:creationId xmlns:a16="http://schemas.microsoft.com/office/drawing/2014/main" id="{B2BB273C-4A68-421C-8AE7-C4AD83ED4D11}"/>
              </a:ext>
            </a:extLst>
          </p:cNvPr>
          <p:cNvSpPr/>
          <p:nvPr/>
        </p:nvSpPr>
        <p:spPr>
          <a:xfrm>
            <a:off x="9135217" y="6097786"/>
            <a:ext cx="948953" cy="506246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Bebas Neue Bold" panose="020B0606020202050201" pitchFamily="34" charset="-52"/>
              </a:rPr>
              <a:t>0</a:t>
            </a:r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graphicFrame>
        <p:nvGraphicFramePr>
          <p:cNvPr id="268" name="Диаграмма 267">
            <a:extLst>
              <a:ext uri="{FF2B5EF4-FFF2-40B4-BE49-F238E27FC236}">
                <a16:creationId xmlns:a16="http://schemas.microsoft.com/office/drawing/2014/main" id="{5C03B63F-287B-4D1D-8AB0-03640C4C460D}"/>
              </a:ext>
            </a:extLst>
          </p:cNvPr>
          <p:cNvGraphicFramePr/>
          <p:nvPr>
            <p:extLst/>
          </p:nvPr>
        </p:nvGraphicFramePr>
        <p:xfrm>
          <a:off x="3909178" y="1576527"/>
          <a:ext cx="1574417" cy="1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270" name="Прямоугольник 269">
            <a:extLst>
              <a:ext uri="{FF2B5EF4-FFF2-40B4-BE49-F238E27FC236}">
                <a16:creationId xmlns:a16="http://schemas.microsoft.com/office/drawing/2014/main" id="{CF702F97-C728-418D-8922-77CFBEDB42B8}"/>
              </a:ext>
            </a:extLst>
          </p:cNvPr>
          <p:cNvSpPr/>
          <p:nvPr/>
        </p:nvSpPr>
        <p:spPr>
          <a:xfrm>
            <a:off x="4044573" y="1845094"/>
            <a:ext cx="1355140" cy="503684"/>
          </a:xfrm>
          <a:prstGeom prst="rect">
            <a:avLst/>
          </a:prstGeom>
          <a:noFill/>
          <a:ln>
            <a:noFill/>
            <a:prstDash val="sysDot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355630"/>
                      <a:gd name="connsiteY0" fmla="*/ 0 h 503867"/>
                      <a:gd name="connsiteX1" fmla="*/ 704928 w 1355630"/>
                      <a:gd name="connsiteY1" fmla="*/ 0 h 503867"/>
                      <a:gd name="connsiteX2" fmla="*/ 1355630 w 1355630"/>
                      <a:gd name="connsiteY2" fmla="*/ 0 h 503867"/>
                      <a:gd name="connsiteX3" fmla="*/ 1355630 w 1355630"/>
                      <a:gd name="connsiteY3" fmla="*/ 503867 h 503867"/>
                      <a:gd name="connsiteX4" fmla="*/ 691371 w 1355630"/>
                      <a:gd name="connsiteY4" fmla="*/ 503867 h 503867"/>
                      <a:gd name="connsiteX5" fmla="*/ 0 w 1355630"/>
                      <a:gd name="connsiteY5" fmla="*/ 503867 h 503867"/>
                      <a:gd name="connsiteX6" fmla="*/ 0 w 1355630"/>
                      <a:gd name="connsiteY6" fmla="*/ 0 h 5038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55630" h="503867" fill="none" extrusionOk="0">
                        <a:moveTo>
                          <a:pt x="0" y="0"/>
                        </a:moveTo>
                        <a:cubicBezTo>
                          <a:pt x="284663" y="-2445"/>
                          <a:pt x="530629" y="-20422"/>
                          <a:pt x="704928" y="0"/>
                        </a:cubicBezTo>
                        <a:cubicBezTo>
                          <a:pt x="879227" y="20422"/>
                          <a:pt x="1076850" y="14474"/>
                          <a:pt x="1355630" y="0"/>
                        </a:cubicBezTo>
                        <a:cubicBezTo>
                          <a:pt x="1336140" y="240079"/>
                          <a:pt x="1344646" y="253146"/>
                          <a:pt x="1355630" y="503867"/>
                        </a:cubicBezTo>
                        <a:cubicBezTo>
                          <a:pt x="1174304" y="489812"/>
                          <a:pt x="923564" y="528756"/>
                          <a:pt x="691371" y="503867"/>
                        </a:cubicBezTo>
                        <a:cubicBezTo>
                          <a:pt x="459178" y="478978"/>
                          <a:pt x="203065" y="530222"/>
                          <a:pt x="0" y="503867"/>
                        </a:cubicBezTo>
                        <a:cubicBezTo>
                          <a:pt x="-15652" y="271138"/>
                          <a:pt x="-19292" y="249472"/>
                          <a:pt x="0" y="0"/>
                        </a:cubicBezTo>
                        <a:close/>
                      </a:path>
                      <a:path w="1355630" h="503867" stroke="0" extrusionOk="0">
                        <a:moveTo>
                          <a:pt x="0" y="0"/>
                        </a:moveTo>
                        <a:cubicBezTo>
                          <a:pt x="197556" y="-3838"/>
                          <a:pt x="335819" y="-26739"/>
                          <a:pt x="664259" y="0"/>
                        </a:cubicBezTo>
                        <a:cubicBezTo>
                          <a:pt x="992699" y="26739"/>
                          <a:pt x="1086874" y="-9244"/>
                          <a:pt x="1355630" y="0"/>
                        </a:cubicBezTo>
                        <a:cubicBezTo>
                          <a:pt x="1375475" y="158875"/>
                          <a:pt x="1366065" y="326958"/>
                          <a:pt x="1355630" y="503867"/>
                        </a:cubicBezTo>
                        <a:cubicBezTo>
                          <a:pt x="1072990" y="491880"/>
                          <a:pt x="1001631" y="486398"/>
                          <a:pt x="677815" y="503867"/>
                        </a:cubicBezTo>
                        <a:cubicBezTo>
                          <a:pt x="353999" y="521336"/>
                          <a:pt x="145535" y="513623"/>
                          <a:pt x="0" y="503867"/>
                        </a:cubicBezTo>
                        <a:cubicBezTo>
                          <a:pt x="-22028" y="366962"/>
                          <a:pt x="17266" y="1469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53%</a:t>
            </a:r>
            <a:endParaRPr lang="ru-RU" sz="1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272" name="Диаграмма 271">
            <a:extLst>
              <a:ext uri="{FF2B5EF4-FFF2-40B4-BE49-F238E27FC236}">
                <a16:creationId xmlns:a16="http://schemas.microsoft.com/office/drawing/2014/main" id="{20F42B7A-B3B1-41CE-A276-97F3DC9A1F80}"/>
              </a:ext>
            </a:extLst>
          </p:cNvPr>
          <p:cNvGraphicFramePr/>
          <p:nvPr>
            <p:extLst/>
          </p:nvPr>
        </p:nvGraphicFramePr>
        <p:xfrm>
          <a:off x="4393512" y="2332920"/>
          <a:ext cx="1568661" cy="101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273" name="Прямоугольник 272">
            <a:extLst>
              <a:ext uri="{FF2B5EF4-FFF2-40B4-BE49-F238E27FC236}">
                <a16:creationId xmlns:a16="http://schemas.microsoft.com/office/drawing/2014/main" id="{6575F8C4-CEF3-401F-B43A-2DC5DFF7C4C6}"/>
              </a:ext>
            </a:extLst>
          </p:cNvPr>
          <p:cNvSpPr/>
          <p:nvPr/>
        </p:nvSpPr>
        <p:spPr>
          <a:xfrm>
            <a:off x="4553922" y="2566630"/>
            <a:ext cx="1355140" cy="503684"/>
          </a:xfrm>
          <a:prstGeom prst="rect">
            <a:avLst/>
          </a:prstGeom>
          <a:noFill/>
          <a:ln>
            <a:noFill/>
            <a:prstDash val="sysDot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355630"/>
                      <a:gd name="connsiteY0" fmla="*/ 0 h 503867"/>
                      <a:gd name="connsiteX1" fmla="*/ 704928 w 1355630"/>
                      <a:gd name="connsiteY1" fmla="*/ 0 h 503867"/>
                      <a:gd name="connsiteX2" fmla="*/ 1355630 w 1355630"/>
                      <a:gd name="connsiteY2" fmla="*/ 0 h 503867"/>
                      <a:gd name="connsiteX3" fmla="*/ 1355630 w 1355630"/>
                      <a:gd name="connsiteY3" fmla="*/ 503867 h 503867"/>
                      <a:gd name="connsiteX4" fmla="*/ 691371 w 1355630"/>
                      <a:gd name="connsiteY4" fmla="*/ 503867 h 503867"/>
                      <a:gd name="connsiteX5" fmla="*/ 0 w 1355630"/>
                      <a:gd name="connsiteY5" fmla="*/ 503867 h 503867"/>
                      <a:gd name="connsiteX6" fmla="*/ 0 w 1355630"/>
                      <a:gd name="connsiteY6" fmla="*/ 0 h 5038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55630" h="503867" fill="none" extrusionOk="0">
                        <a:moveTo>
                          <a:pt x="0" y="0"/>
                        </a:moveTo>
                        <a:cubicBezTo>
                          <a:pt x="284663" y="-2445"/>
                          <a:pt x="530629" y="-20422"/>
                          <a:pt x="704928" y="0"/>
                        </a:cubicBezTo>
                        <a:cubicBezTo>
                          <a:pt x="879227" y="20422"/>
                          <a:pt x="1076850" y="14474"/>
                          <a:pt x="1355630" y="0"/>
                        </a:cubicBezTo>
                        <a:cubicBezTo>
                          <a:pt x="1336140" y="240079"/>
                          <a:pt x="1344646" y="253146"/>
                          <a:pt x="1355630" y="503867"/>
                        </a:cubicBezTo>
                        <a:cubicBezTo>
                          <a:pt x="1174304" y="489812"/>
                          <a:pt x="923564" y="528756"/>
                          <a:pt x="691371" y="503867"/>
                        </a:cubicBezTo>
                        <a:cubicBezTo>
                          <a:pt x="459178" y="478978"/>
                          <a:pt x="203065" y="530222"/>
                          <a:pt x="0" y="503867"/>
                        </a:cubicBezTo>
                        <a:cubicBezTo>
                          <a:pt x="-15652" y="271138"/>
                          <a:pt x="-19292" y="249472"/>
                          <a:pt x="0" y="0"/>
                        </a:cubicBezTo>
                        <a:close/>
                      </a:path>
                      <a:path w="1355630" h="503867" stroke="0" extrusionOk="0">
                        <a:moveTo>
                          <a:pt x="0" y="0"/>
                        </a:moveTo>
                        <a:cubicBezTo>
                          <a:pt x="197556" y="-3838"/>
                          <a:pt x="335819" y="-26739"/>
                          <a:pt x="664259" y="0"/>
                        </a:cubicBezTo>
                        <a:cubicBezTo>
                          <a:pt x="992699" y="26739"/>
                          <a:pt x="1086874" y="-9244"/>
                          <a:pt x="1355630" y="0"/>
                        </a:cubicBezTo>
                        <a:cubicBezTo>
                          <a:pt x="1375475" y="158875"/>
                          <a:pt x="1366065" y="326958"/>
                          <a:pt x="1355630" y="503867"/>
                        </a:cubicBezTo>
                        <a:cubicBezTo>
                          <a:pt x="1072990" y="491880"/>
                          <a:pt x="1001631" y="486398"/>
                          <a:pt x="677815" y="503867"/>
                        </a:cubicBezTo>
                        <a:cubicBezTo>
                          <a:pt x="353999" y="521336"/>
                          <a:pt x="145535" y="513623"/>
                          <a:pt x="0" y="503867"/>
                        </a:cubicBezTo>
                        <a:cubicBezTo>
                          <a:pt x="-22028" y="366962"/>
                          <a:pt x="17266" y="1469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99%</a:t>
            </a:r>
            <a:endParaRPr lang="ru-RU" sz="1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199985-C6DA-40F0-9B34-486C636B14C8}"/>
              </a:ext>
            </a:extLst>
          </p:cNvPr>
          <p:cNvSpPr/>
          <p:nvPr/>
        </p:nvSpPr>
        <p:spPr>
          <a:xfrm>
            <a:off x="4773882" y="1091086"/>
            <a:ext cx="6724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9900"/>
                </a:solidFill>
              </a:rPr>
              <a:t>%</a:t>
            </a:r>
            <a:r>
              <a:rPr lang="ru-RU" sz="2000" b="1" dirty="0">
                <a:solidFill>
                  <a:srgbClr val="FF9900"/>
                </a:solidFill>
                <a:latin typeface="PT Sans" panose="020B0503020203020204"/>
              </a:rPr>
              <a:t> </a:t>
            </a:r>
            <a:r>
              <a:rPr lang="ru-RU" sz="2400" b="1" dirty="0">
                <a:solidFill>
                  <a:srgbClr val="FF9900"/>
                </a:solidFill>
              </a:rPr>
              <a:t>софинансирования ИЗ ОКРУЖНОГО БЮДЖЕТА</a:t>
            </a:r>
            <a:endParaRPr lang="ru-RU" sz="2400" dirty="0">
              <a:solidFill>
                <a:srgbClr val="FF9900"/>
              </a:solidFill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BA12C2C2-A668-498A-96AF-B711186A96E6}"/>
              </a:ext>
            </a:extLst>
          </p:cNvPr>
          <p:cNvSpPr/>
          <p:nvPr/>
        </p:nvSpPr>
        <p:spPr>
          <a:xfrm>
            <a:off x="3229116" y="1618743"/>
            <a:ext cx="752676" cy="584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199" dirty="0">
              <a:solidFill>
                <a:schemeClr val="bg1"/>
              </a:solidFill>
            </a:endParaRPr>
          </a:p>
        </p:txBody>
      </p:sp>
      <p:sp>
        <p:nvSpPr>
          <p:cNvPr id="267" name="Прямоугольник 266">
            <a:extLst>
              <a:ext uri="{FF2B5EF4-FFF2-40B4-BE49-F238E27FC236}">
                <a16:creationId xmlns:a16="http://schemas.microsoft.com/office/drawing/2014/main" id="{6D530D9F-1344-410B-8C54-E37766831AC3}"/>
              </a:ext>
            </a:extLst>
          </p:cNvPr>
          <p:cNvSpPr/>
          <p:nvPr/>
        </p:nvSpPr>
        <p:spPr>
          <a:xfrm>
            <a:off x="4066793" y="1143796"/>
            <a:ext cx="622204" cy="355306"/>
          </a:xfrm>
          <a:prstGeom prst="rect">
            <a:avLst/>
          </a:prstGeom>
          <a:noFill/>
          <a:ln>
            <a:noFill/>
            <a:prstDash val="sysDot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355630"/>
                      <a:gd name="connsiteY0" fmla="*/ 0 h 503867"/>
                      <a:gd name="connsiteX1" fmla="*/ 704928 w 1355630"/>
                      <a:gd name="connsiteY1" fmla="*/ 0 h 503867"/>
                      <a:gd name="connsiteX2" fmla="*/ 1355630 w 1355630"/>
                      <a:gd name="connsiteY2" fmla="*/ 0 h 503867"/>
                      <a:gd name="connsiteX3" fmla="*/ 1355630 w 1355630"/>
                      <a:gd name="connsiteY3" fmla="*/ 503867 h 503867"/>
                      <a:gd name="connsiteX4" fmla="*/ 691371 w 1355630"/>
                      <a:gd name="connsiteY4" fmla="*/ 503867 h 503867"/>
                      <a:gd name="connsiteX5" fmla="*/ 0 w 1355630"/>
                      <a:gd name="connsiteY5" fmla="*/ 503867 h 503867"/>
                      <a:gd name="connsiteX6" fmla="*/ 0 w 1355630"/>
                      <a:gd name="connsiteY6" fmla="*/ 0 h 5038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55630" h="503867" fill="none" extrusionOk="0">
                        <a:moveTo>
                          <a:pt x="0" y="0"/>
                        </a:moveTo>
                        <a:cubicBezTo>
                          <a:pt x="284663" y="-2445"/>
                          <a:pt x="530629" y="-20422"/>
                          <a:pt x="704928" y="0"/>
                        </a:cubicBezTo>
                        <a:cubicBezTo>
                          <a:pt x="879227" y="20422"/>
                          <a:pt x="1076850" y="14474"/>
                          <a:pt x="1355630" y="0"/>
                        </a:cubicBezTo>
                        <a:cubicBezTo>
                          <a:pt x="1336140" y="240079"/>
                          <a:pt x="1344646" y="253146"/>
                          <a:pt x="1355630" y="503867"/>
                        </a:cubicBezTo>
                        <a:cubicBezTo>
                          <a:pt x="1174304" y="489812"/>
                          <a:pt x="923564" y="528756"/>
                          <a:pt x="691371" y="503867"/>
                        </a:cubicBezTo>
                        <a:cubicBezTo>
                          <a:pt x="459178" y="478978"/>
                          <a:pt x="203065" y="530222"/>
                          <a:pt x="0" y="503867"/>
                        </a:cubicBezTo>
                        <a:cubicBezTo>
                          <a:pt x="-15652" y="271138"/>
                          <a:pt x="-19292" y="249472"/>
                          <a:pt x="0" y="0"/>
                        </a:cubicBezTo>
                        <a:close/>
                      </a:path>
                      <a:path w="1355630" h="503867" stroke="0" extrusionOk="0">
                        <a:moveTo>
                          <a:pt x="0" y="0"/>
                        </a:moveTo>
                        <a:cubicBezTo>
                          <a:pt x="197556" y="-3838"/>
                          <a:pt x="335819" y="-26739"/>
                          <a:pt x="664259" y="0"/>
                        </a:cubicBezTo>
                        <a:cubicBezTo>
                          <a:pt x="992699" y="26739"/>
                          <a:pt x="1086874" y="-9244"/>
                          <a:pt x="1355630" y="0"/>
                        </a:cubicBezTo>
                        <a:cubicBezTo>
                          <a:pt x="1375475" y="158875"/>
                          <a:pt x="1366065" y="326958"/>
                          <a:pt x="1355630" y="503867"/>
                        </a:cubicBezTo>
                        <a:cubicBezTo>
                          <a:pt x="1072990" y="491880"/>
                          <a:pt x="1001631" y="486398"/>
                          <a:pt x="677815" y="503867"/>
                        </a:cubicBezTo>
                        <a:cubicBezTo>
                          <a:pt x="353999" y="521336"/>
                          <a:pt x="145535" y="513623"/>
                          <a:pt x="0" y="503867"/>
                        </a:cubicBezTo>
                        <a:cubicBezTo>
                          <a:pt x="-22028" y="366962"/>
                          <a:pt x="17266" y="1469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45%</a:t>
            </a:r>
            <a:endParaRPr lang="ru-RU" sz="1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/>
          </p:nvPr>
        </p:nvGraphicFramePr>
        <p:xfrm>
          <a:off x="3732416" y="809188"/>
          <a:ext cx="1183371" cy="101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</p:spTree>
    <p:extLst>
      <p:ext uri="{BB962C8B-B14F-4D97-AF65-F5344CB8AC3E}">
        <p14:creationId xmlns:p14="http://schemas.microsoft.com/office/powerpoint/2010/main" val="178354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7" r="30365"/>
          <a:stretch/>
        </p:blipFill>
        <p:spPr>
          <a:xfrm>
            <a:off x="0" y="-27830"/>
            <a:ext cx="3080057" cy="6882014"/>
          </a:xfrm>
          <a:prstGeom prst="rect">
            <a:avLst/>
          </a:prstGeom>
        </p:spPr>
      </p:pic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5F9DF3BF-1B03-4DAC-A3C9-EF1E96D163E8}"/>
              </a:ext>
            </a:extLst>
          </p:cNvPr>
          <p:cNvGraphicFramePr/>
          <p:nvPr>
            <p:extLst/>
          </p:nvPr>
        </p:nvGraphicFramePr>
        <p:xfrm>
          <a:off x="3142878" y="1177874"/>
          <a:ext cx="8856984" cy="5420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Дотации,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субсидии, субвенции и иные МБТ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муниципальным образованиям</a:t>
            </a:r>
          </a:p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Ненецкого автономного округа, млн рублей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530456A2-BC0D-4E9D-89AF-180C92D08334}"/>
              </a:ext>
            </a:extLst>
          </p:cNvPr>
          <p:cNvSpPr/>
          <p:nvPr/>
        </p:nvSpPr>
        <p:spPr>
          <a:xfrm>
            <a:off x="10415686" y="3857161"/>
            <a:ext cx="8835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310,4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5E0C51C4-ED4A-4F3D-8FA0-B472B9A8DC36}"/>
              </a:ext>
            </a:extLst>
          </p:cNvPr>
          <p:cNvSpPr/>
          <p:nvPr/>
        </p:nvSpPr>
        <p:spPr>
          <a:xfrm>
            <a:off x="4939983" y="2178526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1 085,1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EDB432E-9751-41C0-8141-810035E27295}"/>
              </a:ext>
            </a:extLst>
          </p:cNvPr>
          <p:cNvSpPr/>
          <p:nvPr/>
        </p:nvSpPr>
        <p:spPr>
          <a:xfrm>
            <a:off x="6311230" y="1177874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1 496,0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3E1584E1-1AC7-4093-AA7E-35A0E9206F24}"/>
              </a:ext>
            </a:extLst>
          </p:cNvPr>
          <p:cNvSpPr/>
          <p:nvPr/>
        </p:nvSpPr>
        <p:spPr>
          <a:xfrm>
            <a:off x="3718942" y="3182344"/>
            <a:ext cx="8835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624,0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E0C51C4-ED4A-4F3D-8FA0-B472B9A8DC36}"/>
              </a:ext>
            </a:extLst>
          </p:cNvPr>
          <p:cNvSpPr/>
          <p:nvPr/>
        </p:nvSpPr>
        <p:spPr>
          <a:xfrm>
            <a:off x="7633136" y="1033945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1 547,7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803759-27BF-429C-9DD1-D8B2E4AB5C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8" y="214194"/>
            <a:ext cx="1989354" cy="561993"/>
          </a:xfrm>
          <a:prstGeom prst="rect">
            <a:avLst/>
          </a:prstGeom>
          <a:noFill/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E1584E1-1AC7-4093-AA7E-35A0E9206F24}"/>
              </a:ext>
            </a:extLst>
          </p:cNvPr>
          <p:cNvSpPr/>
          <p:nvPr/>
        </p:nvSpPr>
        <p:spPr>
          <a:xfrm>
            <a:off x="5280615" y="2567547"/>
            <a:ext cx="426731" cy="2616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5,9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28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ED2D8EE1-F7B4-4A5C-BE5A-AF7A854D90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90" y="193356"/>
            <a:ext cx="1250940" cy="644150"/>
          </a:xfrm>
          <a:prstGeom prst="rect">
            <a:avLst/>
          </a:prstGeom>
        </p:spPr>
      </p:pic>
      <p:pic>
        <p:nvPicPr>
          <p:cNvPr id="65" name="Picture 8">
            <a:extLst>
              <a:ext uri="{FF2B5EF4-FFF2-40B4-BE49-F238E27FC236}">
                <a16:creationId xmlns:a16="http://schemas.microsoft.com/office/drawing/2014/main" id="{49998BEF-68DE-4FDB-ADBF-349C8B535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056" y="5526000"/>
            <a:ext cx="6572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2">
            <a:extLst>
              <a:ext uri="{FF2B5EF4-FFF2-40B4-BE49-F238E27FC236}">
                <a16:creationId xmlns:a16="http://schemas.microsoft.com/office/drawing/2014/main" id="{D5B55749-F9E0-47EC-8453-335F6152A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780" y="5526000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Picture 17">
            <a:extLst>
              <a:ext uri="{FF2B5EF4-FFF2-40B4-BE49-F238E27FC236}">
                <a16:creationId xmlns:a16="http://schemas.microsoft.com/office/drawing/2014/main" id="{72CA2A6B-49F3-4BBB-9BE8-6E1746EB5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5361" y="2381232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Picture 10">
            <a:extLst>
              <a:ext uri="{FF2B5EF4-FFF2-40B4-BE49-F238E27FC236}">
                <a16:creationId xmlns:a16="http://schemas.microsoft.com/office/drawing/2014/main" id="{FE918572-94C5-4CEF-A7F3-F31E539C2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622" y="3368472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11">
            <a:extLst>
              <a:ext uri="{FF2B5EF4-FFF2-40B4-BE49-F238E27FC236}">
                <a16:creationId xmlns:a16="http://schemas.microsoft.com/office/drawing/2014/main" id="{16D0B918-F0A8-436D-ACF7-0A6132D68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057" y="2377638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Picture 9">
            <a:extLst>
              <a:ext uri="{FF2B5EF4-FFF2-40B4-BE49-F238E27FC236}">
                <a16:creationId xmlns:a16="http://schemas.microsoft.com/office/drawing/2014/main" id="{30047739-AC29-40F4-8D25-8D1E92B5E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71" y="3402987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" name="Picture 13">
            <a:extLst>
              <a:ext uri="{FF2B5EF4-FFF2-40B4-BE49-F238E27FC236}">
                <a16:creationId xmlns:a16="http://schemas.microsoft.com/office/drawing/2014/main" id="{016EDF73-4E1F-4A40-B2F8-4573E3F4B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291" y="4412279"/>
            <a:ext cx="671513" cy="83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4" name="Picture 3">
            <a:extLst>
              <a:ext uri="{FF2B5EF4-FFF2-40B4-BE49-F238E27FC236}">
                <a16:creationId xmlns:a16="http://schemas.microsoft.com/office/drawing/2014/main" id="{E5D0F631-A565-4200-BE05-76F5833F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437" y="3402987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5" name="Picture 12">
            <a:extLst>
              <a:ext uri="{FF2B5EF4-FFF2-40B4-BE49-F238E27FC236}">
                <a16:creationId xmlns:a16="http://schemas.microsoft.com/office/drawing/2014/main" id="{8B0C5DDA-31C5-4525-A6B1-6A8C98312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922" y="2366290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6" name="Picture 3" descr="D:\02. Поручения руководства\03_БЮДЖЕТ\00_ Бюджет для граждан - квест\ЗАКОН попр Бюджет для граждан 2017\Герб-МО-МР-Заполярный-район.png">
            <a:extLst>
              <a:ext uri="{FF2B5EF4-FFF2-40B4-BE49-F238E27FC236}">
                <a16:creationId xmlns:a16="http://schemas.microsoft.com/office/drawing/2014/main" id="{EBAF80C0-F125-43DC-B8D3-02F86C329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714" y="967750"/>
            <a:ext cx="702730" cy="113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5">
            <a:extLst>
              <a:ext uri="{FF2B5EF4-FFF2-40B4-BE49-F238E27FC236}">
                <a16:creationId xmlns:a16="http://schemas.microsoft.com/office/drawing/2014/main" id="{52760C32-B9A3-4B66-BF44-4B2EC426F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20" y="2408461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EE0F625F-463E-4E73-B1F2-90C153028486}"/>
              </a:ext>
            </a:extLst>
          </p:cNvPr>
          <p:cNvSpPr/>
          <p:nvPr/>
        </p:nvSpPr>
        <p:spPr>
          <a:xfrm>
            <a:off x="1368965" y="1214408"/>
            <a:ext cx="1584176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МО ГО Город Нарьян-Мар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718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,1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млн руб.</a:t>
            </a:r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4F5B811A-8A5F-4507-B233-7502758BA2ED}"/>
              </a:ext>
            </a:extLst>
          </p:cNvPr>
          <p:cNvSpPr/>
          <p:nvPr/>
        </p:nvSpPr>
        <p:spPr>
          <a:xfrm>
            <a:off x="5555881" y="1200773"/>
            <a:ext cx="1454238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МО ГП Раб.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П. Искателей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314,3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id="{7A7AF974-4D84-42F2-A6BD-1BCCB8B75E39}"/>
              </a:ext>
            </a:extLst>
          </p:cNvPr>
          <p:cNvSpPr/>
          <p:nvPr/>
        </p:nvSpPr>
        <p:spPr>
          <a:xfrm>
            <a:off x="1311081" y="2365128"/>
            <a:ext cx="1584176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 err="1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Канинский</a:t>
            </a: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endParaRPr kumimoji="0" lang="ru-RU" sz="1200" b="1" i="0" u="none" strike="noStrike" kern="1200" cap="all" spc="0" normalizeH="0" baseline="0" noProof="0" dirty="0" smtClean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сельсовет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10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,2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FEFF2A95-2B0F-4065-A544-FFCC259300FE}"/>
              </a:ext>
            </a:extLst>
          </p:cNvPr>
          <p:cNvSpPr/>
          <p:nvPr/>
        </p:nvSpPr>
        <p:spPr>
          <a:xfrm>
            <a:off x="3539836" y="1162084"/>
            <a:ext cx="1403648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Заполярный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район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388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,0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0CACDECA-01A4-4850-AD03-112B09213211}"/>
              </a:ext>
            </a:extLst>
          </p:cNvPr>
          <p:cNvSpPr/>
          <p:nvPr/>
        </p:nvSpPr>
        <p:spPr>
          <a:xfrm>
            <a:off x="2058824" y="3316444"/>
            <a:ext cx="1649842" cy="1015663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 err="1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Малозе-Мельский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сельсовет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3,8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91F07414-6C3B-4BF3-8597-1ED5D9E1360F}"/>
              </a:ext>
            </a:extLst>
          </p:cNvPr>
          <p:cNvSpPr/>
          <p:nvPr/>
        </p:nvSpPr>
        <p:spPr>
          <a:xfrm>
            <a:off x="9118984" y="4450078"/>
            <a:ext cx="1733443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 err="1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Пустозерский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сельсовет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2,3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id="{5E5E06F1-C825-465E-942E-0AB34A87CE7E}"/>
              </a:ext>
            </a:extLst>
          </p:cNvPr>
          <p:cNvSpPr/>
          <p:nvPr/>
        </p:nvSpPr>
        <p:spPr>
          <a:xfrm>
            <a:off x="9227917" y="3324881"/>
            <a:ext cx="1469375" cy="800219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 err="1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Тиманс</a:t>
            </a: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кий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сельсовет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3,2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млн руб.</a:t>
            </a: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13472F49-89B9-4AC9-B23D-E650954661B3}"/>
              </a:ext>
            </a:extLst>
          </p:cNvPr>
          <p:cNvSpPr/>
          <p:nvPr/>
        </p:nvSpPr>
        <p:spPr>
          <a:xfrm>
            <a:off x="5485168" y="2327467"/>
            <a:ext cx="1584176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ПЕШСКИЙ </a:t>
            </a:r>
            <a:endParaRPr kumimoji="0" lang="ru-RU" sz="1200" b="1" i="0" u="none" strike="noStrike" kern="1200" cap="all" spc="0" normalizeH="0" baseline="0" noProof="0" dirty="0" smtClean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сельсовет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7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,0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млн руб.</a:t>
            </a: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0D87C6BD-13DF-44B4-82E2-827F3DF54B12}"/>
              </a:ext>
            </a:extLst>
          </p:cNvPr>
          <p:cNvSpPr/>
          <p:nvPr/>
        </p:nvSpPr>
        <p:spPr>
          <a:xfrm>
            <a:off x="3428006" y="2312700"/>
            <a:ext cx="1670170" cy="1015663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 err="1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Приморско-Куйский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сельсовет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10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,1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B5343173-2924-4CE8-8C6D-3ECD00F641C6}"/>
              </a:ext>
            </a:extLst>
          </p:cNvPr>
          <p:cNvSpPr/>
          <p:nvPr/>
        </p:nvSpPr>
        <p:spPr>
          <a:xfrm>
            <a:off x="4570437" y="3316677"/>
            <a:ext cx="1675335" cy="984885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 err="1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Великови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сочный </a:t>
            </a: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сельсовет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3,8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  <a:endParaRPr kumimoji="0" lang="ru-RU" sz="10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id="{B2610412-4144-408F-A7EF-187FB4A65FA5}"/>
              </a:ext>
            </a:extLst>
          </p:cNvPr>
          <p:cNvSpPr/>
          <p:nvPr/>
        </p:nvSpPr>
        <p:spPr>
          <a:xfrm>
            <a:off x="7598547" y="1208850"/>
            <a:ext cx="1584176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 err="1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Юшарский</a:t>
            </a: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endParaRPr kumimoji="0" lang="ru-RU" sz="1200" b="1" i="0" u="none" strike="noStrike" kern="1200" cap="all" spc="0" normalizeH="0" baseline="0" noProof="0" dirty="0" smtClean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сельсовет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36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,0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id="{B859A939-2327-429C-A9F1-BAA59970C551}"/>
              </a:ext>
            </a:extLst>
          </p:cNvPr>
          <p:cNvSpPr/>
          <p:nvPr/>
        </p:nvSpPr>
        <p:spPr>
          <a:xfrm>
            <a:off x="1924926" y="4381161"/>
            <a:ext cx="1621572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Хорей-</a:t>
            </a:r>
            <a:r>
              <a:rPr kumimoji="0" lang="ru-RU" sz="1200" b="1" i="0" u="none" strike="noStrike" kern="1200" cap="all" spc="0" normalizeH="0" baseline="0" noProof="0" dirty="0" err="1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Верский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Сельсовет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3,1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id="{35486A1D-77F8-4634-9B56-8420C8CAAB42}"/>
              </a:ext>
            </a:extLst>
          </p:cNvPr>
          <p:cNvSpPr/>
          <p:nvPr/>
        </p:nvSpPr>
        <p:spPr>
          <a:xfrm>
            <a:off x="7509743" y="2330006"/>
            <a:ext cx="1864061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 err="1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ТельвиСочный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Сельсовет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 </a:t>
            </a: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6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,0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</a:t>
            </a: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9A63086B-29BE-42A0-A3D9-9FD9B449AD95}"/>
              </a:ext>
            </a:extLst>
          </p:cNvPr>
          <p:cNvSpPr/>
          <p:nvPr/>
        </p:nvSpPr>
        <p:spPr>
          <a:xfrm>
            <a:off x="2571319" y="5507832"/>
            <a:ext cx="1635927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КОЛГУЕВСКИЙ сельсовет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1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,9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</a:t>
            </a: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77704C00-BAF7-4CAD-A5A5-9CD4716346C8}"/>
              </a:ext>
            </a:extLst>
          </p:cNvPr>
          <p:cNvSpPr/>
          <p:nvPr/>
        </p:nvSpPr>
        <p:spPr>
          <a:xfrm>
            <a:off x="5194930" y="5507832"/>
            <a:ext cx="1753629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 err="1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Коткинский</a:t>
            </a: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сельсовет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1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,8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A9DF0243-1AA6-4282-B31D-DDF0FAD2C2D6}"/>
              </a:ext>
            </a:extLst>
          </p:cNvPr>
          <p:cNvSpPr/>
          <p:nvPr/>
        </p:nvSpPr>
        <p:spPr>
          <a:xfrm>
            <a:off x="4247938" y="4372011"/>
            <a:ext cx="1734600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Карский 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сельсовет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2,9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id="{49E22EC1-9D76-42EE-B2C2-C441BC63F887}"/>
              </a:ext>
            </a:extLst>
          </p:cNvPr>
          <p:cNvSpPr/>
          <p:nvPr/>
        </p:nvSpPr>
        <p:spPr>
          <a:xfrm>
            <a:off x="9899804" y="1215500"/>
            <a:ext cx="1619627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 err="1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Шоинский</a:t>
            </a: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сельсовет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14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,4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id="{D981086D-5AA1-43F2-B214-B30A27AA11C3}"/>
              </a:ext>
            </a:extLst>
          </p:cNvPr>
          <p:cNvSpPr/>
          <p:nvPr/>
        </p:nvSpPr>
        <p:spPr>
          <a:xfrm>
            <a:off x="7656122" y="5469772"/>
            <a:ext cx="1662338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 err="1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Андегский</a:t>
            </a: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сельсовет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0,8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7DA3AA71-D695-464A-B139-B2C32418EB89}"/>
              </a:ext>
            </a:extLst>
          </p:cNvPr>
          <p:cNvSpPr/>
          <p:nvPr/>
        </p:nvSpPr>
        <p:spPr>
          <a:xfrm>
            <a:off x="6508875" y="4421383"/>
            <a:ext cx="1866859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Посёлок </a:t>
            </a:r>
            <a:r>
              <a:rPr kumimoji="0" lang="ru-RU" sz="1200" b="1" i="0" u="none" strike="noStrike" kern="1200" cap="all" spc="0" normalizeH="0" baseline="0" noProof="0" dirty="0" err="1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Амдерма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сельсовет </a:t>
            </a:r>
            <a:r>
              <a:rPr kumimoji="0" lang="ru-RU" sz="1200" b="1" i="0" u="none" strike="noStrike" kern="1200" cap="all" spc="0" normalizeH="0" baseline="0" noProof="0" dirty="0" err="1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зр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200" b="1" i="0" u="none" strike="noStrike" kern="1200" cap="all" spc="0" normalizeH="0" baseline="0" noProof="0" dirty="0" err="1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2,4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id="{540FF99C-8C44-4876-A676-793CBE2E4103}"/>
              </a:ext>
            </a:extLst>
          </p:cNvPr>
          <p:cNvSpPr/>
          <p:nvPr/>
        </p:nvSpPr>
        <p:spPr>
          <a:xfrm>
            <a:off x="10097079" y="2327467"/>
            <a:ext cx="1689977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СП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ru-RU" sz="1200" b="1" i="0" u="none" strike="noStrike" kern="1200" cap="all" spc="0" normalizeH="0" baseline="0" noProof="0" dirty="0" err="1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Хоседа-Хардский</a:t>
            </a:r>
            <a:endParaRPr kumimoji="0" lang="ru-RU" sz="1200" b="1" i="0" u="none" strike="noStrike" kern="1200" cap="all" spc="0" normalizeH="0" baseline="0" noProof="0" dirty="0" smtClean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Сельсовет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4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,1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pic>
        <p:nvPicPr>
          <p:cNvPr id="108" name="Picture 7" descr="Герб">
            <a:extLst>
              <a:ext uri="{FF2B5EF4-FFF2-40B4-BE49-F238E27FC236}">
                <a16:creationId xmlns:a16="http://schemas.microsoft.com/office/drawing/2014/main" id="{1C522CED-73DC-4EB3-9348-B1FB455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057" y="1262073"/>
            <a:ext cx="662400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B43B7625-CA68-4065-BA66-45F1F782037B}"/>
              </a:ext>
            </a:extLst>
          </p:cNvPr>
          <p:cNvCxnSpPr/>
          <p:nvPr/>
        </p:nvCxnSpPr>
        <p:spPr>
          <a:xfrm>
            <a:off x="1407632" y="2242606"/>
            <a:ext cx="91520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>
            <a:extLst>
              <a:ext uri="{FF2B5EF4-FFF2-40B4-BE49-F238E27FC236}">
                <a16:creationId xmlns:a16="http://schemas.microsoft.com/office/drawing/2014/main" id="{FC7A5678-F063-44E5-9A4F-5244D908F85F}"/>
              </a:ext>
            </a:extLst>
          </p:cNvPr>
          <p:cNvCxnSpPr/>
          <p:nvPr/>
        </p:nvCxnSpPr>
        <p:spPr>
          <a:xfrm>
            <a:off x="1362121" y="3314169"/>
            <a:ext cx="91520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>
            <a:extLst>
              <a:ext uri="{FF2B5EF4-FFF2-40B4-BE49-F238E27FC236}">
                <a16:creationId xmlns:a16="http://schemas.microsoft.com/office/drawing/2014/main" id="{3D01F60D-264B-46E7-9FE0-145EEE014450}"/>
              </a:ext>
            </a:extLst>
          </p:cNvPr>
          <p:cNvCxnSpPr/>
          <p:nvPr/>
        </p:nvCxnSpPr>
        <p:spPr>
          <a:xfrm>
            <a:off x="1545222" y="4274655"/>
            <a:ext cx="91520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>
            <a:extLst>
              <a:ext uri="{FF2B5EF4-FFF2-40B4-BE49-F238E27FC236}">
                <a16:creationId xmlns:a16="http://schemas.microsoft.com/office/drawing/2014/main" id="{F1876C94-5803-4BA4-B2A5-87C95DD237BF}"/>
              </a:ext>
            </a:extLst>
          </p:cNvPr>
          <p:cNvCxnSpPr/>
          <p:nvPr/>
        </p:nvCxnSpPr>
        <p:spPr>
          <a:xfrm>
            <a:off x="1362121" y="5373408"/>
            <a:ext cx="91520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3" name="Picture 4">
            <a:extLst>
              <a:ext uri="{FF2B5EF4-FFF2-40B4-BE49-F238E27FC236}">
                <a16:creationId xmlns:a16="http://schemas.microsoft.com/office/drawing/2014/main" id="{B95EC555-DB72-4FA3-8BD2-8B8937BA1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26" y="1224540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" name="Picture 6">
            <a:extLst>
              <a:ext uri="{FF2B5EF4-FFF2-40B4-BE49-F238E27FC236}">
                <a16:creationId xmlns:a16="http://schemas.microsoft.com/office/drawing/2014/main" id="{EC681232-B75A-4650-89E3-D51978991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666" y="4421383"/>
            <a:ext cx="6667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" name="Picture 14">
            <a:extLst>
              <a:ext uri="{FF2B5EF4-FFF2-40B4-BE49-F238E27FC236}">
                <a16:creationId xmlns:a16="http://schemas.microsoft.com/office/drawing/2014/main" id="{B392329E-589C-4556-A9B1-F2B5777F1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372" y="2385090"/>
            <a:ext cx="6667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" name="Picture 15">
            <a:extLst>
              <a:ext uri="{FF2B5EF4-FFF2-40B4-BE49-F238E27FC236}">
                <a16:creationId xmlns:a16="http://schemas.microsoft.com/office/drawing/2014/main" id="{280A7652-6927-485E-94F8-0B1926FE7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604" y="3405635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Picture 16">
            <a:extLst>
              <a:ext uri="{FF2B5EF4-FFF2-40B4-BE49-F238E27FC236}">
                <a16:creationId xmlns:a16="http://schemas.microsoft.com/office/drawing/2014/main" id="{88DA19D8-BED2-4D2A-B3F7-13326BB42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313" y="4426778"/>
            <a:ext cx="65722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" name="Picture 18">
            <a:extLst>
              <a:ext uri="{FF2B5EF4-FFF2-40B4-BE49-F238E27FC236}">
                <a16:creationId xmlns:a16="http://schemas.microsoft.com/office/drawing/2014/main" id="{DD4DE2E4-E494-471C-82D3-FC8C2888E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460" y="1260940"/>
            <a:ext cx="6667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9" name="Picture 19">
            <a:extLst>
              <a:ext uri="{FF2B5EF4-FFF2-40B4-BE49-F238E27FC236}">
                <a16:creationId xmlns:a16="http://schemas.microsoft.com/office/drawing/2014/main" id="{124CB43E-9B5F-4E89-83D1-23AC75974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370" y="1252888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0" name="Прямоугольник 119">
            <a:extLst>
              <a:ext uri="{FF2B5EF4-FFF2-40B4-BE49-F238E27FC236}">
                <a16:creationId xmlns:a16="http://schemas.microsoft.com/office/drawing/2014/main" id="{8D742CD2-5F39-4123-89AD-0F0B2BE098BC}"/>
              </a:ext>
            </a:extLst>
          </p:cNvPr>
          <p:cNvSpPr/>
          <p:nvPr/>
        </p:nvSpPr>
        <p:spPr>
          <a:xfrm>
            <a:off x="6950509" y="3366150"/>
            <a:ext cx="1584176" cy="83099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СП </a:t>
            </a:r>
            <a:r>
              <a:rPr kumimoji="0" lang="ru-RU" sz="12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Омский </a:t>
            </a:r>
            <a:endParaRPr kumimoji="0" lang="ru-RU" sz="1200" b="1" i="0" u="none" strike="noStrike" kern="1200" cap="all" spc="0" normalizeH="0" baseline="0" noProof="0" dirty="0" smtClean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all" dirty="0" smtClean="0">
                <a:ln w="0"/>
                <a:solidFill>
                  <a:srgbClr val="4F81BD">
                    <a:lumMod val="50000"/>
                  </a:srgbClr>
                </a:solidFill>
              </a:rPr>
              <a:t>сельсовет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ЗР НАО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3</a:t>
            </a:r>
            <a:r>
              <a:rPr kumimoji="0" lang="ru-RU" sz="1200" b="1" i="0" u="none" strike="noStrike" kern="1200" cap="all" spc="0" normalizeH="0" baseline="0" noProof="0" dirty="0" smtClean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,4</a:t>
            </a:r>
            <a:endParaRPr kumimoji="0" lang="ru-RU" sz="1200" b="1" i="0" u="none" strike="noStrike" kern="1200" cap="all" spc="0" normalizeH="0" baseline="0" noProof="0" dirty="0">
              <a:ln w="0"/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all" spc="0" normalizeH="0" baseline="0" noProof="0" dirty="0">
                <a:ln w="0"/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Млн руб.</a:t>
            </a:r>
          </a:p>
        </p:txBody>
      </p:sp>
      <p:pic>
        <p:nvPicPr>
          <p:cNvPr id="121" name="Picture 7">
            <a:extLst>
              <a:ext uri="{FF2B5EF4-FFF2-40B4-BE49-F238E27FC236}">
                <a16:creationId xmlns:a16="http://schemas.microsoft.com/office/drawing/2014/main" id="{B7DEAEDC-D8A7-4F3E-BCE8-CC6A0C7D3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56" y="5507832"/>
            <a:ext cx="65722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</a:rPr>
              <a:t>Дотации, субсидии и субвенции МО на 2024 год, млн руб.</a:t>
            </a:r>
          </a:p>
        </p:txBody>
      </p:sp>
      <p:pic>
        <p:nvPicPr>
          <p:cNvPr id="51" name="Picture 2" descr="Амдерма-ПП-01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623" y="4412279"/>
            <a:ext cx="678156" cy="847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457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93F5F6D1-6D7A-495A-8966-7D51DD0E86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800" y="2133650"/>
            <a:ext cx="5156811" cy="1452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F22861-41BF-4DF1-9A18-28BBC3EE4F3C}"/>
              </a:ext>
            </a:extLst>
          </p:cNvPr>
          <p:cNvSpPr txBox="1"/>
          <p:nvPr/>
        </p:nvSpPr>
        <p:spPr>
          <a:xfrm>
            <a:off x="3265694" y="4335931"/>
            <a:ext cx="5637824" cy="617744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ru-RU" sz="33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Благодарим за внимание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44A5FAB-5E12-4378-801F-C3FFF7304FD3}"/>
              </a:ext>
            </a:extLst>
          </p:cNvPr>
          <p:cNvCxnSpPr/>
          <p:nvPr/>
        </p:nvCxnSpPr>
        <p:spPr>
          <a:xfrm>
            <a:off x="3575566" y="4012635"/>
            <a:ext cx="51120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43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" name="Диаграмма 68">
            <a:extLst>
              <a:ext uri="{FF2B5EF4-FFF2-40B4-BE49-F238E27FC236}">
                <a16:creationId xmlns:a16="http://schemas.microsoft.com/office/drawing/2014/main" id="{BC5DD411-D03E-4100-B04D-2829CA4EF7F3}"/>
              </a:ext>
            </a:extLst>
          </p:cNvPr>
          <p:cNvGraphicFramePr/>
          <p:nvPr>
            <p:extLst/>
          </p:nvPr>
        </p:nvGraphicFramePr>
        <p:xfrm>
          <a:off x="667250" y="2626142"/>
          <a:ext cx="10971841" cy="980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694643" y="448275"/>
            <a:ext cx="8766756" cy="499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Население (</a:t>
            </a: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с учётом итогов ВПН - 2020 г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.)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3" name="Овал 62">
            <a:extLst>
              <a:ext uri="{FF2B5EF4-FFF2-40B4-BE49-F238E27FC236}">
                <a16:creationId xmlns:a16="http://schemas.microsoft.com/office/drawing/2014/main" id="{DDA9AEA9-76BB-4799-89F0-1ED0B2032B13}"/>
              </a:ext>
            </a:extLst>
          </p:cNvPr>
          <p:cNvSpPr/>
          <p:nvPr/>
        </p:nvSpPr>
        <p:spPr>
          <a:xfrm>
            <a:off x="864423" y="1128202"/>
            <a:ext cx="216024" cy="216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14FCE541-E65D-4FEF-90B7-DB46126D0656}"/>
              </a:ext>
            </a:extLst>
          </p:cNvPr>
          <p:cNvSpPr/>
          <p:nvPr/>
        </p:nvSpPr>
        <p:spPr>
          <a:xfrm>
            <a:off x="1080608" y="1111192"/>
            <a:ext cx="7056784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Все население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(на 1 января года),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тыс.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человек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52C268DA-8F21-410A-91B9-3E4F98347D7C}"/>
              </a:ext>
            </a:extLst>
          </p:cNvPr>
          <p:cNvSpPr/>
          <p:nvPr/>
        </p:nvSpPr>
        <p:spPr>
          <a:xfrm>
            <a:off x="864000" y="3442877"/>
            <a:ext cx="216024" cy="206449"/>
          </a:xfrm>
          <a:prstGeom prst="ellipse">
            <a:avLst/>
          </a:prstGeom>
          <a:solidFill>
            <a:srgbClr val="FE7F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527F20D-286F-4957-B351-4C8DC52C4927}"/>
              </a:ext>
            </a:extLst>
          </p:cNvPr>
          <p:cNvSpPr/>
          <p:nvPr/>
        </p:nvSpPr>
        <p:spPr>
          <a:xfrm>
            <a:off x="1079138" y="3308557"/>
            <a:ext cx="7056784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rgbClr val="FE7F2D"/>
                </a:solidFill>
                <a:latin typeface="+mj-lt"/>
                <a:cs typeface="Arial" panose="020B0604020202020204" pitchFamily="34" charset="0"/>
              </a:rPr>
              <a:t>Старше </a:t>
            </a:r>
            <a:r>
              <a:rPr lang="ru-RU" sz="1800" dirty="0">
                <a:solidFill>
                  <a:srgbClr val="FE7F2D"/>
                </a:solidFill>
                <a:latin typeface="+mj-lt"/>
                <a:cs typeface="Arial" panose="020B0604020202020204" pitchFamily="34" charset="0"/>
              </a:rPr>
              <a:t>трудоспособного, тыс. </a:t>
            </a:r>
            <a:r>
              <a:rPr lang="ru-RU" sz="1800" dirty="0" smtClean="0">
                <a:solidFill>
                  <a:srgbClr val="FE7F2D"/>
                </a:solidFill>
                <a:latin typeface="+mj-lt"/>
                <a:cs typeface="Arial" panose="020B0604020202020204" pitchFamily="34" charset="0"/>
              </a:rPr>
              <a:t>человек</a:t>
            </a:r>
            <a:endParaRPr lang="ru-RU" sz="1800" dirty="0">
              <a:solidFill>
                <a:srgbClr val="FE7F2D"/>
              </a:solidFill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67" name="Таблица 66">
            <a:extLst>
              <a:ext uri="{FF2B5EF4-FFF2-40B4-BE49-F238E27FC236}">
                <a16:creationId xmlns:a16="http://schemas.microsoft.com/office/drawing/2014/main" id="{945D674A-B9EA-4DD3-89F4-A13B43D1D92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84266" y="5919348"/>
          <a:ext cx="10811540" cy="434059"/>
        </p:xfrm>
        <a:graphic>
          <a:graphicData uri="http://schemas.openxmlformats.org/drawingml/2006/table">
            <a:tbl>
              <a:tblPr/>
              <a:tblGrid>
                <a:gridCol w="1738532">
                  <a:extLst>
                    <a:ext uri="{9D8B030D-6E8A-4147-A177-3AD203B41FA5}">
                      <a16:colId xmlns:a16="http://schemas.microsoft.com/office/drawing/2014/main" val="1993930684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715108759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5428734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83785394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</a:tblGrid>
              <a:tr h="2134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  <p:sp>
        <p:nvSpPr>
          <p:cNvPr id="15" name="Овал 14">
            <a:extLst>
              <a:ext uri="{FF2B5EF4-FFF2-40B4-BE49-F238E27FC236}">
                <a16:creationId xmlns:a16="http://schemas.microsoft.com/office/drawing/2014/main" id="{0554761F-4B4C-43DB-AE86-87618D738392}"/>
              </a:ext>
            </a:extLst>
          </p:cNvPr>
          <p:cNvSpPr/>
          <p:nvPr/>
        </p:nvSpPr>
        <p:spPr>
          <a:xfrm>
            <a:off x="863114" y="2285540"/>
            <a:ext cx="216024" cy="216024"/>
          </a:xfrm>
          <a:prstGeom prst="ellipse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B86BE6F-0249-4968-9D04-F505FF03EF2A}"/>
              </a:ext>
            </a:extLst>
          </p:cNvPr>
          <p:cNvSpPr/>
          <p:nvPr/>
        </p:nvSpPr>
        <p:spPr>
          <a:xfrm>
            <a:off x="1050534" y="2217227"/>
            <a:ext cx="5158775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rgbClr val="0093A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Трудоспособное население, </a:t>
            </a:r>
            <a:r>
              <a:rPr lang="ru-RU" sz="1800" dirty="0">
                <a:solidFill>
                  <a:srgbClr val="0093A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тыс. человек</a:t>
            </a:r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AF5BD69E-0FE0-4EDD-90D6-E3C5B1762F5A}"/>
              </a:ext>
            </a:extLst>
          </p:cNvPr>
          <p:cNvGraphicFramePr/>
          <p:nvPr>
            <p:extLst/>
          </p:nvPr>
        </p:nvGraphicFramePr>
        <p:xfrm>
          <a:off x="667250" y="3606300"/>
          <a:ext cx="10811540" cy="9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AF5BD69E-0FE0-4EDD-90D6-E3C5B1762F5A}"/>
              </a:ext>
            </a:extLst>
          </p:cNvPr>
          <p:cNvGraphicFramePr/>
          <p:nvPr>
            <p:extLst/>
          </p:nvPr>
        </p:nvGraphicFramePr>
        <p:xfrm>
          <a:off x="667250" y="4973521"/>
          <a:ext cx="10828556" cy="923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8" name="Овал 17">
            <a:extLst>
              <a:ext uri="{FF2B5EF4-FFF2-40B4-BE49-F238E27FC236}">
                <a16:creationId xmlns:a16="http://schemas.microsoft.com/office/drawing/2014/main" id="{0554761F-4B4C-43DB-AE86-87618D738392}"/>
              </a:ext>
            </a:extLst>
          </p:cNvPr>
          <p:cNvSpPr/>
          <p:nvPr/>
        </p:nvSpPr>
        <p:spPr>
          <a:xfrm>
            <a:off x="864000" y="4693225"/>
            <a:ext cx="216024" cy="21602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B86BE6F-0249-4968-9D04-F505FF03EF2A}"/>
              </a:ext>
            </a:extLst>
          </p:cNvPr>
          <p:cNvSpPr/>
          <p:nvPr/>
        </p:nvSpPr>
        <p:spPr>
          <a:xfrm>
            <a:off x="1079138" y="4607781"/>
            <a:ext cx="6815406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Ожидаемая продолжительность жизни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при рождении, лет</a:t>
            </a:r>
          </a:p>
        </p:txBody>
      </p:sp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4439BD83-1607-4635-9061-BEF752AEB3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9201650"/>
              </p:ext>
            </p:extLst>
          </p:nvPr>
        </p:nvGraphicFramePr>
        <p:xfrm>
          <a:off x="738900" y="1507649"/>
          <a:ext cx="10600801" cy="1052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2" name="Диаграмма 21">
            <a:extLst>
              <a:ext uri="{FF2B5EF4-FFF2-40B4-BE49-F238E27FC236}">
                <a16:creationId xmlns:a16="http://schemas.microsoft.com/office/drawing/2014/main" id="{AF5BD69E-0FE0-4EDD-90D6-E3C5B1762F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2126189"/>
              </p:ext>
            </p:extLst>
          </p:nvPr>
        </p:nvGraphicFramePr>
        <p:xfrm>
          <a:off x="471696" y="952672"/>
          <a:ext cx="11008274" cy="1216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428601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A8CDBE97-DA3D-4B32-BA9D-27A9786F50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690559"/>
              </p:ext>
            </p:extLst>
          </p:nvPr>
        </p:nvGraphicFramePr>
        <p:xfrm>
          <a:off x="1811004" y="1448670"/>
          <a:ext cx="9680096" cy="4158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946526" y="448497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Валовой региональный продукт, млрд рублей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E85F961C-9411-4504-8322-E192E269F03A}"/>
              </a:ext>
            </a:extLst>
          </p:cNvPr>
          <p:cNvSpPr/>
          <p:nvPr/>
        </p:nvSpPr>
        <p:spPr>
          <a:xfrm>
            <a:off x="615612" y="4651791"/>
            <a:ext cx="1439565" cy="741281"/>
          </a:xfrm>
          <a:custGeom>
            <a:avLst/>
            <a:gdLst>
              <a:gd name="connsiteX0" fmla="*/ 0 w 1152128"/>
              <a:gd name="connsiteY0" fmla="*/ 0 h 504056"/>
              <a:gd name="connsiteX1" fmla="*/ 1152128 w 1152128"/>
              <a:gd name="connsiteY1" fmla="*/ 0 h 504056"/>
              <a:gd name="connsiteX2" fmla="*/ 1152128 w 1152128"/>
              <a:gd name="connsiteY2" fmla="*/ 504056 h 504056"/>
              <a:gd name="connsiteX3" fmla="*/ 0 w 1152128"/>
              <a:gd name="connsiteY3" fmla="*/ 504056 h 504056"/>
              <a:gd name="connsiteX4" fmla="*/ 0 w 1152128"/>
              <a:gd name="connsiteY4" fmla="*/ 0 h 504056"/>
              <a:gd name="connsiteX0" fmla="*/ 0 w 1404290"/>
              <a:gd name="connsiteY0" fmla="*/ 0 h 504056"/>
              <a:gd name="connsiteX1" fmla="*/ 1152128 w 1404290"/>
              <a:gd name="connsiteY1" fmla="*/ 0 h 504056"/>
              <a:gd name="connsiteX2" fmla="*/ 1404264 w 1404290"/>
              <a:gd name="connsiteY2" fmla="*/ 262492 h 504056"/>
              <a:gd name="connsiteX3" fmla="*/ 1152128 w 1404290"/>
              <a:gd name="connsiteY3" fmla="*/ 504056 h 504056"/>
              <a:gd name="connsiteX4" fmla="*/ 0 w 1404290"/>
              <a:gd name="connsiteY4" fmla="*/ 504056 h 504056"/>
              <a:gd name="connsiteX5" fmla="*/ 0 w 1404290"/>
              <a:gd name="connsiteY5" fmla="*/ 0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4290" h="504056">
                <a:moveTo>
                  <a:pt x="0" y="0"/>
                </a:moveTo>
                <a:lnTo>
                  <a:pt x="1152128" y="0"/>
                </a:lnTo>
                <a:cubicBezTo>
                  <a:pt x="1149088" y="87497"/>
                  <a:pt x="1407304" y="174995"/>
                  <a:pt x="1404264" y="262492"/>
                </a:cubicBezTo>
                <a:lnTo>
                  <a:pt x="1152128" y="504056"/>
                </a:lnTo>
                <a:lnTo>
                  <a:pt x="0" y="504056"/>
                </a:lnTo>
                <a:lnTo>
                  <a:pt x="0" y="0"/>
                </a:lnTo>
                <a:close/>
              </a:path>
            </a:pathLst>
          </a:custGeom>
          <a:solidFill>
            <a:srgbClr val="0093A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endParaRPr lang="ru-RU" sz="400" b="1" spc="150" dirty="0" smtClean="0">
              <a:latin typeface="PT Sans" panose="020B0503020203020204" pitchFamily="34" charset="-52"/>
            </a:endParaRPr>
          </a:p>
          <a:p>
            <a:pPr>
              <a:lnSpc>
                <a:spcPts val="1800"/>
              </a:lnSpc>
            </a:pPr>
            <a:r>
              <a:rPr lang="ru-RU" sz="3200" b="1" spc="150" dirty="0" smtClean="0">
                <a:latin typeface="+mj-lt"/>
              </a:rPr>
              <a:t>ВРП</a:t>
            </a:r>
          </a:p>
          <a:p>
            <a:pPr>
              <a:lnSpc>
                <a:spcPts val="1800"/>
              </a:lnSpc>
            </a:pPr>
            <a:r>
              <a:rPr lang="ru-RU" spc="-150" dirty="0">
                <a:latin typeface="+mj-lt"/>
              </a:rPr>
              <a:t>б</a:t>
            </a:r>
            <a:r>
              <a:rPr lang="ru-RU" spc="-150" dirty="0" smtClean="0">
                <a:latin typeface="+mj-lt"/>
              </a:rPr>
              <a:t>ез нефти</a:t>
            </a:r>
            <a:endParaRPr lang="ru-RU" spc="-150" dirty="0">
              <a:latin typeface="+mj-lt"/>
            </a:endParaRPr>
          </a:p>
        </p:txBody>
      </p:sp>
      <p:sp>
        <p:nvSpPr>
          <p:cNvPr id="58" name="Скругленный прямоугольник 12">
            <a:extLst>
              <a:ext uri="{FF2B5EF4-FFF2-40B4-BE49-F238E27FC236}">
                <a16:creationId xmlns:a16="http://schemas.microsoft.com/office/drawing/2014/main" id="{5E668CE4-9D1F-4BC4-9718-AE67E65F81CE}"/>
              </a:ext>
            </a:extLst>
          </p:cNvPr>
          <p:cNvSpPr/>
          <p:nvPr/>
        </p:nvSpPr>
        <p:spPr>
          <a:xfrm>
            <a:off x="614888" y="4581855"/>
            <a:ext cx="10848484" cy="874266"/>
          </a:xfrm>
          <a:prstGeom prst="roundRect">
            <a:avLst/>
          </a:prstGeom>
          <a:noFill/>
          <a:ln w="34925">
            <a:solidFill>
              <a:srgbClr val="0093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16">
            <a:extLst>
              <a:ext uri="{FF2B5EF4-FFF2-40B4-BE49-F238E27FC236}">
                <a16:creationId xmlns:a16="http://schemas.microsoft.com/office/drawing/2014/main" id="{46AA9BBC-3AC1-416F-8B0E-E7708F8D016C}"/>
              </a:ext>
            </a:extLst>
          </p:cNvPr>
          <p:cNvSpPr/>
          <p:nvPr/>
        </p:nvSpPr>
        <p:spPr>
          <a:xfrm>
            <a:off x="614888" y="2444476"/>
            <a:ext cx="1439565" cy="703392"/>
          </a:xfrm>
          <a:custGeom>
            <a:avLst/>
            <a:gdLst>
              <a:gd name="connsiteX0" fmla="*/ 0 w 1152128"/>
              <a:gd name="connsiteY0" fmla="*/ 0 h 504056"/>
              <a:gd name="connsiteX1" fmla="*/ 1152128 w 1152128"/>
              <a:gd name="connsiteY1" fmla="*/ 0 h 504056"/>
              <a:gd name="connsiteX2" fmla="*/ 1152128 w 1152128"/>
              <a:gd name="connsiteY2" fmla="*/ 504056 h 504056"/>
              <a:gd name="connsiteX3" fmla="*/ 0 w 1152128"/>
              <a:gd name="connsiteY3" fmla="*/ 504056 h 504056"/>
              <a:gd name="connsiteX4" fmla="*/ 0 w 1152128"/>
              <a:gd name="connsiteY4" fmla="*/ 0 h 504056"/>
              <a:gd name="connsiteX0" fmla="*/ 0 w 1404290"/>
              <a:gd name="connsiteY0" fmla="*/ 0 h 504056"/>
              <a:gd name="connsiteX1" fmla="*/ 1152128 w 1404290"/>
              <a:gd name="connsiteY1" fmla="*/ 0 h 504056"/>
              <a:gd name="connsiteX2" fmla="*/ 1404264 w 1404290"/>
              <a:gd name="connsiteY2" fmla="*/ 262492 h 504056"/>
              <a:gd name="connsiteX3" fmla="*/ 1152128 w 1404290"/>
              <a:gd name="connsiteY3" fmla="*/ 504056 h 504056"/>
              <a:gd name="connsiteX4" fmla="*/ 0 w 1404290"/>
              <a:gd name="connsiteY4" fmla="*/ 504056 h 504056"/>
              <a:gd name="connsiteX5" fmla="*/ 0 w 1404290"/>
              <a:gd name="connsiteY5" fmla="*/ 0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4290" h="504056">
                <a:moveTo>
                  <a:pt x="0" y="0"/>
                </a:moveTo>
                <a:lnTo>
                  <a:pt x="1152128" y="0"/>
                </a:lnTo>
                <a:cubicBezTo>
                  <a:pt x="1149088" y="87497"/>
                  <a:pt x="1407304" y="174995"/>
                  <a:pt x="1404264" y="262492"/>
                </a:cubicBezTo>
                <a:lnTo>
                  <a:pt x="1152128" y="504056"/>
                </a:lnTo>
                <a:lnTo>
                  <a:pt x="0" y="50405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endParaRPr lang="ru-RU" sz="400" b="1" spc="150" dirty="0">
              <a:latin typeface="+mj-lt"/>
            </a:endParaRPr>
          </a:p>
          <a:p>
            <a:pPr>
              <a:lnSpc>
                <a:spcPts val="1800"/>
              </a:lnSpc>
            </a:pPr>
            <a:r>
              <a:rPr lang="ru-RU" sz="3200" b="1" spc="150" dirty="0">
                <a:latin typeface="+mj-lt"/>
              </a:rPr>
              <a:t>ВРП</a:t>
            </a:r>
          </a:p>
          <a:p>
            <a:pPr>
              <a:lnSpc>
                <a:spcPts val="1800"/>
              </a:lnSpc>
            </a:pPr>
            <a:r>
              <a:rPr lang="ru-RU" spc="-150" dirty="0">
                <a:latin typeface="+mj-lt"/>
              </a:rPr>
              <a:t>всего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945D674A-B9EA-4DD3-89F4-A13B43D1D92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880658" y="5827871"/>
          <a:ext cx="9540788" cy="434059"/>
        </p:xfrm>
        <a:graphic>
          <a:graphicData uri="http://schemas.openxmlformats.org/drawingml/2006/table">
            <a:tbl>
              <a:tblPr/>
              <a:tblGrid>
                <a:gridCol w="1518949">
                  <a:extLst>
                    <a:ext uri="{9D8B030D-6E8A-4147-A177-3AD203B41FA5}">
                      <a16:colId xmlns:a16="http://schemas.microsoft.com/office/drawing/2014/main" val="1060265752"/>
                    </a:ext>
                  </a:extLst>
                </a:gridCol>
                <a:gridCol w="1590268">
                  <a:extLst>
                    <a:ext uri="{9D8B030D-6E8A-4147-A177-3AD203B41FA5}">
                      <a16:colId xmlns:a16="http://schemas.microsoft.com/office/drawing/2014/main" val="1993930684"/>
                    </a:ext>
                  </a:extLst>
                </a:gridCol>
                <a:gridCol w="1519874">
                  <a:extLst>
                    <a:ext uri="{9D8B030D-6E8A-4147-A177-3AD203B41FA5}">
                      <a16:colId xmlns:a16="http://schemas.microsoft.com/office/drawing/2014/main" val="3542873401"/>
                    </a:ext>
                  </a:extLst>
                </a:gridCol>
                <a:gridCol w="1583200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709857">
                  <a:extLst>
                    <a:ext uri="{9D8B030D-6E8A-4147-A177-3AD203B41FA5}">
                      <a16:colId xmlns:a16="http://schemas.microsoft.com/office/drawing/2014/main" val="2083785394"/>
                    </a:ext>
                  </a:extLst>
                </a:gridCol>
                <a:gridCol w="1618640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659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4439BD83-1607-4635-9061-BEF752AEB354}"/>
              </a:ext>
            </a:extLst>
          </p:cNvPr>
          <p:cNvGraphicFramePr/>
          <p:nvPr>
            <p:extLst/>
          </p:nvPr>
        </p:nvGraphicFramePr>
        <p:xfrm>
          <a:off x="757811" y="2149489"/>
          <a:ext cx="10482587" cy="4050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9" name="Диаграмма 68">
            <a:extLst>
              <a:ext uri="{FF2B5EF4-FFF2-40B4-BE49-F238E27FC236}">
                <a16:creationId xmlns:a16="http://schemas.microsoft.com/office/drawing/2014/main" id="{BC5DD411-D03E-4100-B04D-2829CA4EF7F3}"/>
              </a:ext>
            </a:extLst>
          </p:cNvPr>
          <p:cNvGraphicFramePr/>
          <p:nvPr>
            <p:extLst/>
          </p:nvPr>
        </p:nvGraphicFramePr>
        <p:xfrm>
          <a:off x="550590" y="4437906"/>
          <a:ext cx="12313368" cy="1912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46214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Промышленное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производство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3" name="Овал 62">
            <a:extLst>
              <a:ext uri="{FF2B5EF4-FFF2-40B4-BE49-F238E27FC236}">
                <a16:creationId xmlns:a16="http://schemas.microsoft.com/office/drawing/2014/main" id="{DDA9AEA9-76BB-4799-89F0-1ED0B2032B13}"/>
              </a:ext>
            </a:extLst>
          </p:cNvPr>
          <p:cNvSpPr/>
          <p:nvPr/>
        </p:nvSpPr>
        <p:spPr>
          <a:xfrm>
            <a:off x="864000" y="1363965"/>
            <a:ext cx="216024" cy="21602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14FCE541-E65D-4FEF-90B7-DB46126D0656}"/>
              </a:ext>
            </a:extLst>
          </p:cNvPr>
          <p:cNvSpPr/>
          <p:nvPr/>
        </p:nvSpPr>
        <p:spPr>
          <a:xfrm>
            <a:off x="1080000" y="1292135"/>
            <a:ext cx="10305504" cy="663911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Объем </a:t>
            </a:r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отгруженных товаров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собственного производства, выполненных работ и услуг собственными силами,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млрд рублей</a:t>
            </a: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52C268DA-8F21-410A-91B9-3E4F98347D7C}"/>
              </a:ext>
            </a:extLst>
          </p:cNvPr>
          <p:cNvSpPr/>
          <p:nvPr/>
        </p:nvSpPr>
        <p:spPr>
          <a:xfrm>
            <a:off x="864000" y="2046528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527F20D-286F-4957-B351-4C8DC52C4927}"/>
              </a:ext>
            </a:extLst>
          </p:cNvPr>
          <p:cNvSpPr/>
          <p:nvPr/>
        </p:nvSpPr>
        <p:spPr>
          <a:xfrm>
            <a:off x="1080000" y="1916851"/>
            <a:ext cx="10179307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Индекс промышленного производства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,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%</a:t>
            </a:r>
            <a:endParaRPr lang="ru-RU" sz="1800" dirty="0">
              <a:solidFill>
                <a:schemeClr val="accent2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945D674A-B9EA-4DD3-89F4-A13B43D1D92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8902" y="6034174"/>
          <a:ext cx="10646603" cy="434059"/>
        </p:xfrm>
        <a:graphic>
          <a:graphicData uri="http://schemas.openxmlformats.org/drawingml/2006/table">
            <a:tbl>
              <a:tblPr/>
              <a:tblGrid>
                <a:gridCol w="1827912">
                  <a:extLst>
                    <a:ext uri="{9D8B030D-6E8A-4147-A177-3AD203B41FA5}">
                      <a16:colId xmlns:a16="http://schemas.microsoft.com/office/drawing/2014/main" val="106026575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993930684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5428734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722074">
                  <a:extLst>
                    <a:ext uri="{9D8B030D-6E8A-4147-A177-3AD203B41FA5}">
                      <a16:colId xmlns:a16="http://schemas.microsoft.com/office/drawing/2014/main" val="2083785394"/>
                    </a:ext>
                  </a:extLst>
                </a:gridCol>
                <a:gridCol w="1768025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9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4439BD83-1607-4635-9061-BEF752AEB354}"/>
              </a:ext>
            </a:extLst>
          </p:cNvPr>
          <p:cNvGraphicFramePr/>
          <p:nvPr>
            <p:extLst/>
          </p:nvPr>
        </p:nvGraphicFramePr>
        <p:xfrm>
          <a:off x="757811" y="2149489"/>
          <a:ext cx="10627693" cy="4050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9" name="Диаграмма 68">
            <a:extLst>
              <a:ext uri="{FF2B5EF4-FFF2-40B4-BE49-F238E27FC236}">
                <a16:creationId xmlns:a16="http://schemas.microsoft.com/office/drawing/2014/main" id="{BC5DD411-D03E-4100-B04D-2829CA4EF7F3}"/>
              </a:ext>
            </a:extLst>
          </p:cNvPr>
          <p:cNvGraphicFramePr/>
          <p:nvPr>
            <p:extLst/>
          </p:nvPr>
        </p:nvGraphicFramePr>
        <p:xfrm>
          <a:off x="406574" y="4293890"/>
          <a:ext cx="12529392" cy="2056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475677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Инвестиции и строительство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3" name="Овал 62">
            <a:extLst>
              <a:ext uri="{FF2B5EF4-FFF2-40B4-BE49-F238E27FC236}">
                <a16:creationId xmlns:a16="http://schemas.microsoft.com/office/drawing/2014/main" id="{DDA9AEA9-76BB-4799-89F0-1ED0B2032B13}"/>
              </a:ext>
            </a:extLst>
          </p:cNvPr>
          <p:cNvSpPr/>
          <p:nvPr/>
        </p:nvSpPr>
        <p:spPr>
          <a:xfrm>
            <a:off x="864000" y="1363965"/>
            <a:ext cx="216024" cy="21602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14FCE541-E65D-4FEF-90B7-DB46126D0656}"/>
              </a:ext>
            </a:extLst>
          </p:cNvPr>
          <p:cNvSpPr/>
          <p:nvPr/>
        </p:nvSpPr>
        <p:spPr>
          <a:xfrm>
            <a:off x="1080000" y="1313965"/>
            <a:ext cx="9604487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Объем </a:t>
            </a:r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инвестиций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в основной капитал,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млрд рублей</a:t>
            </a: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52C268DA-8F21-410A-91B9-3E4F98347D7C}"/>
              </a:ext>
            </a:extLst>
          </p:cNvPr>
          <p:cNvSpPr/>
          <p:nvPr/>
        </p:nvSpPr>
        <p:spPr>
          <a:xfrm rot="21416740">
            <a:off x="859163" y="1846592"/>
            <a:ext cx="216024" cy="2084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527F20D-286F-4957-B351-4C8DC52C4927}"/>
              </a:ext>
            </a:extLst>
          </p:cNvPr>
          <p:cNvSpPr/>
          <p:nvPr/>
        </p:nvSpPr>
        <p:spPr>
          <a:xfrm>
            <a:off x="1080000" y="1767628"/>
            <a:ext cx="7056784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Ввод в действие жилых домов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,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тыс. кв. м общей площади</a:t>
            </a:r>
            <a:endParaRPr lang="ru-RU" sz="1800" dirty="0">
              <a:solidFill>
                <a:schemeClr val="accent2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945D674A-B9EA-4DD3-89F4-A13B43D1D92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8902" y="6034174"/>
          <a:ext cx="10646603" cy="434059"/>
        </p:xfrm>
        <a:graphic>
          <a:graphicData uri="http://schemas.openxmlformats.org/drawingml/2006/table">
            <a:tbl>
              <a:tblPr/>
              <a:tblGrid>
                <a:gridCol w="1827912">
                  <a:extLst>
                    <a:ext uri="{9D8B030D-6E8A-4147-A177-3AD203B41FA5}">
                      <a16:colId xmlns:a16="http://schemas.microsoft.com/office/drawing/2014/main" val="106026575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993930684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5428734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722074">
                  <a:extLst>
                    <a:ext uri="{9D8B030D-6E8A-4147-A177-3AD203B41FA5}">
                      <a16:colId xmlns:a16="http://schemas.microsoft.com/office/drawing/2014/main" val="2083785394"/>
                    </a:ext>
                  </a:extLst>
                </a:gridCol>
                <a:gridCol w="1768025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89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" name="Диаграмма 68">
            <a:extLst>
              <a:ext uri="{FF2B5EF4-FFF2-40B4-BE49-F238E27FC236}">
                <a16:creationId xmlns:a16="http://schemas.microsoft.com/office/drawing/2014/main" id="{BC5DD411-D03E-4100-B04D-2829CA4EF7F3}"/>
              </a:ext>
            </a:extLst>
          </p:cNvPr>
          <p:cNvGraphicFramePr/>
          <p:nvPr>
            <p:extLst/>
          </p:nvPr>
        </p:nvGraphicFramePr>
        <p:xfrm>
          <a:off x="601121" y="3402119"/>
          <a:ext cx="11305256" cy="1324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88182" y="398223"/>
            <a:ext cx="8677452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Денежные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доходы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населения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3" name="Овал 62">
            <a:extLst>
              <a:ext uri="{FF2B5EF4-FFF2-40B4-BE49-F238E27FC236}">
                <a16:creationId xmlns:a16="http://schemas.microsoft.com/office/drawing/2014/main" id="{DDA9AEA9-76BB-4799-89F0-1ED0B2032B13}"/>
              </a:ext>
            </a:extLst>
          </p:cNvPr>
          <p:cNvSpPr/>
          <p:nvPr/>
        </p:nvSpPr>
        <p:spPr>
          <a:xfrm>
            <a:off x="864000" y="1457147"/>
            <a:ext cx="216024" cy="20757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14FCE541-E65D-4FEF-90B7-DB46126D0656}"/>
              </a:ext>
            </a:extLst>
          </p:cNvPr>
          <p:cNvSpPr/>
          <p:nvPr/>
        </p:nvSpPr>
        <p:spPr>
          <a:xfrm>
            <a:off x="1080000" y="1346133"/>
            <a:ext cx="10326502" cy="386912"/>
          </a:xfrm>
          <a:prstGeom prst="rect">
            <a:avLst/>
          </a:prstGeom>
          <a:noFill/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Реальные</a:t>
            </a:r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располагаемые денежные доходы населения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, % </a:t>
            </a: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52C268DA-8F21-410A-91B9-3E4F98347D7C}"/>
              </a:ext>
            </a:extLst>
          </p:cNvPr>
          <p:cNvSpPr/>
          <p:nvPr/>
        </p:nvSpPr>
        <p:spPr>
          <a:xfrm>
            <a:off x="864000" y="4498765"/>
            <a:ext cx="216024" cy="19795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527F20D-286F-4957-B351-4C8DC52C4927}"/>
              </a:ext>
            </a:extLst>
          </p:cNvPr>
          <p:cNvSpPr/>
          <p:nvPr/>
        </p:nvSpPr>
        <p:spPr>
          <a:xfrm>
            <a:off x="1080000" y="4364764"/>
            <a:ext cx="10671666" cy="663911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Численность</a:t>
            </a: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населения с денежными доходами ниже прожиточного минимума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к общей численности населения, %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0554761F-4B4C-43DB-AE86-87618D738392}"/>
              </a:ext>
            </a:extLst>
          </p:cNvPr>
          <p:cNvSpPr/>
          <p:nvPr/>
        </p:nvSpPr>
        <p:spPr>
          <a:xfrm>
            <a:off x="864000" y="3081111"/>
            <a:ext cx="216000" cy="226125"/>
          </a:xfrm>
          <a:prstGeom prst="ellipse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B86BE6F-0249-4968-9D04-F505FF03EF2A}"/>
              </a:ext>
            </a:extLst>
          </p:cNvPr>
          <p:cNvSpPr/>
          <p:nvPr/>
        </p:nvSpPr>
        <p:spPr>
          <a:xfrm>
            <a:off x="1100997" y="2951507"/>
            <a:ext cx="10305505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Прожиточный</a:t>
            </a:r>
            <a:r>
              <a:rPr lang="ru-RU" sz="1800" b="1" dirty="0" smtClean="0">
                <a:solidFill>
                  <a:srgbClr val="0093A7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минимум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в среднем на душу населения (в среднем за год), тыс. рублей</a:t>
            </a:r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AF5BD69E-0FE0-4EDD-90D6-E3C5B1762F5A}"/>
              </a:ext>
            </a:extLst>
          </p:cNvPr>
          <p:cNvGraphicFramePr/>
          <p:nvPr>
            <p:extLst/>
          </p:nvPr>
        </p:nvGraphicFramePr>
        <p:xfrm>
          <a:off x="550590" y="5057376"/>
          <a:ext cx="11201076" cy="1050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945D674A-B9EA-4DD3-89F4-A13B43D1D92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8902" y="6034174"/>
          <a:ext cx="10646603" cy="434059"/>
        </p:xfrm>
        <a:graphic>
          <a:graphicData uri="http://schemas.openxmlformats.org/drawingml/2006/table">
            <a:tbl>
              <a:tblPr/>
              <a:tblGrid>
                <a:gridCol w="1827912">
                  <a:extLst>
                    <a:ext uri="{9D8B030D-6E8A-4147-A177-3AD203B41FA5}">
                      <a16:colId xmlns:a16="http://schemas.microsoft.com/office/drawing/2014/main" val="106026575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993930684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5428734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722074">
                  <a:extLst>
                    <a:ext uri="{9D8B030D-6E8A-4147-A177-3AD203B41FA5}">
                      <a16:colId xmlns:a16="http://schemas.microsoft.com/office/drawing/2014/main" val="2083785394"/>
                    </a:ext>
                  </a:extLst>
                </a:gridCol>
                <a:gridCol w="1768025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  <p:graphicFrame>
        <p:nvGraphicFramePr>
          <p:cNvPr id="27" name="Диаграмма 26">
            <a:extLst>
              <a:ext uri="{FF2B5EF4-FFF2-40B4-BE49-F238E27FC236}">
                <a16:creationId xmlns:a16="http://schemas.microsoft.com/office/drawing/2014/main" id="{BC5DD411-D03E-4100-B04D-2829CA4EF7F3}"/>
              </a:ext>
            </a:extLst>
          </p:cNvPr>
          <p:cNvGraphicFramePr/>
          <p:nvPr>
            <p:extLst/>
          </p:nvPr>
        </p:nvGraphicFramePr>
        <p:xfrm>
          <a:off x="486040" y="1759605"/>
          <a:ext cx="11152326" cy="1216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01519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" name="Диаграмма 68">
            <a:extLst>
              <a:ext uri="{FF2B5EF4-FFF2-40B4-BE49-F238E27FC236}">
                <a16:creationId xmlns:a16="http://schemas.microsoft.com/office/drawing/2014/main" id="{BC5DD411-D03E-4100-B04D-2829CA4EF7F3}"/>
              </a:ext>
            </a:extLst>
          </p:cNvPr>
          <p:cNvGraphicFramePr/>
          <p:nvPr>
            <p:extLst/>
          </p:nvPr>
        </p:nvGraphicFramePr>
        <p:xfrm>
          <a:off x="601121" y="3307236"/>
          <a:ext cx="11305256" cy="1418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88182" y="398223"/>
            <a:ext cx="8677452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Труд и занятость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3" name="Овал 62">
            <a:extLst>
              <a:ext uri="{FF2B5EF4-FFF2-40B4-BE49-F238E27FC236}">
                <a16:creationId xmlns:a16="http://schemas.microsoft.com/office/drawing/2014/main" id="{DDA9AEA9-76BB-4799-89F0-1ED0B2032B13}"/>
              </a:ext>
            </a:extLst>
          </p:cNvPr>
          <p:cNvSpPr/>
          <p:nvPr/>
        </p:nvSpPr>
        <p:spPr>
          <a:xfrm>
            <a:off x="864000" y="1457147"/>
            <a:ext cx="216024" cy="20757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14FCE541-E65D-4FEF-90B7-DB46126D0656}"/>
              </a:ext>
            </a:extLst>
          </p:cNvPr>
          <p:cNvSpPr/>
          <p:nvPr/>
        </p:nvSpPr>
        <p:spPr>
          <a:xfrm>
            <a:off x="1080000" y="1346133"/>
            <a:ext cx="10326502" cy="386912"/>
          </a:xfrm>
          <a:prstGeom prst="rect">
            <a:avLst/>
          </a:prstGeom>
          <a:noFill/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Численность</a:t>
            </a:r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занятых в экономике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, тыс. человек  </a:t>
            </a: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52C268DA-8F21-410A-91B9-3E4F98347D7C}"/>
              </a:ext>
            </a:extLst>
          </p:cNvPr>
          <p:cNvSpPr/>
          <p:nvPr/>
        </p:nvSpPr>
        <p:spPr>
          <a:xfrm>
            <a:off x="864000" y="4498765"/>
            <a:ext cx="216024" cy="19795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527F20D-286F-4957-B351-4C8DC52C4927}"/>
              </a:ext>
            </a:extLst>
          </p:cNvPr>
          <p:cNvSpPr/>
          <p:nvPr/>
        </p:nvSpPr>
        <p:spPr>
          <a:xfrm>
            <a:off x="1080000" y="4364764"/>
            <a:ext cx="10671666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Уровень зарегистрированной безработицы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(на конец года), %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0554761F-4B4C-43DB-AE86-87618D738392}"/>
              </a:ext>
            </a:extLst>
          </p:cNvPr>
          <p:cNvSpPr/>
          <p:nvPr/>
        </p:nvSpPr>
        <p:spPr>
          <a:xfrm>
            <a:off x="864000" y="3081111"/>
            <a:ext cx="216000" cy="226125"/>
          </a:xfrm>
          <a:prstGeom prst="ellipse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B86BE6F-0249-4968-9D04-F505FF03EF2A}"/>
              </a:ext>
            </a:extLst>
          </p:cNvPr>
          <p:cNvSpPr/>
          <p:nvPr/>
        </p:nvSpPr>
        <p:spPr>
          <a:xfrm>
            <a:off x="1100997" y="2951507"/>
            <a:ext cx="10305505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Номинальная</a:t>
            </a:r>
            <a:r>
              <a:rPr lang="ru-RU" sz="1800" b="1" dirty="0" smtClean="0">
                <a:solidFill>
                  <a:srgbClr val="0093A7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начисленная среднемесячная заработная плата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работников организаций, тыс. рублей</a:t>
            </a:r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AF5BD69E-0FE0-4EDD-90D6-E3C5B1762F5A}"/>
              </a:ext>
            </a:extLst>
          </p:cNvPr>
          <p:cNvGraphicFramePr/>
          <p:nvPr>
            <p:extLst/>
          </p:nvPr>
        </p:nvGraphicFramePr>
        <p:xfrm>
          <a:off x="565838" y="4751676"/>
          <a:ext cx="11201076" cy="1345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945D674A-B9EA-4DD3-89F4-A13B43D1D92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8902" y="6034174"/>
          <a:ext cx="10646603" cy="434059"/>
        </p:xfrm>
        <a:graphic>
          <a:graphicData uri="http://schemas.openxmlformats.org/drawingml/2006/table">
            <a:tbl>
              <a:tblPr/>
              <a:tblGrid>
                <a:gridCol w="1827912">
                  <a:extLst>
                    <a:ext uri="{9D8B030D-6E8A-4147-A177-3AD203B41FA5}">
                      <a16:colId xmlns:a16="http://schemas.microsoft.com/office/drawing/2014/main" val="106026575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993930684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5428734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722074">
                  <a:extLst>
                    <a:ext uri="{9D8B030D-6E8A-4147-A177-3AD203B41FA5}">
                      <a16:colId xmlns:a16="http://schemas.microsoft.com/office/drawing/2014/main" val="2083785394"/>
                    </a:ext>
                  </a:extLst>
                </a:gridCol>
                <a:gridCol w="1768025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  <p:graphicFrame>
        <p:nvGraphicFramePr>
          <p:cNvPr id="27" name="Диаграмма 26">
            <a:extLst>
              <a:ext uri="{FF2B5EF4-FFF2-40B4-BE49-F238E27FC236}">
                <a16:creationId xmlns:a16="http://schemas.microsoft.com/office/drawing/2014/main" id="{BC5DD411-D03E-4100-B04D-2829CA4EF7F3}"/>
              </a:ext>
            </a:extLst>
          </p:cNvPr>
          <p:cNvGraphicFramePr/>
          <p:nvPr>
            <p:extLst/>
          </p:nvPr>
        </p:nvGraphicFramePr>
        <p:xfrm>
          <a:off x="478582" y="1743539"/>
          <a:ext cx="11152326" cy="1216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63951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C643960-E724-40F9-91D1-C77EED09D670}"/>
              </a:ext>
            </a:extLst>
          </p:cNvPr>
          <p:cNvSpPr/>
          <p:nvPr/>
        </p:nvSpPr>
        <p:spPr>
          <a:xfrm>
            <a:off x="3070870" y="1269554"/>
            <a:ext cx="8868561" cy="50629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</a:rPr>
              <a:t>Цели и задачи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</a:rPr>
              <a:t>бюджетной политики на 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</a:rPr>
              <a:t>2024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</a:rPr>
              <a:t>2026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</a:rPr>
              <a:t>годы</a:t>
            </a:r>
          </a:p>
          <a:p>
            <a:endParaRPr lang="ru-RU" sz="1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обеспечение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сбалансированности и устойчивости окружного бюджета </a:t>
            </a:r>
            <a:endParaRPr lang="ru-RU" sz="19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сохранение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и развитие доходных источников окружного бюджета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повышение эффективности расходов окружного бюджета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повышение качества и эффективности управления государственным долгом округа</a:t>
            </a:r>
          </a:p>
          <a:p>
            <a:pPr algn="ctr"/>
            <a:endParaRPr lang="ru-RU" sz="19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ru-RU" sz="1900" b="1" dirty="0">
                <a:solidFill>
                  <a:schemeClr val="accent1">
                    <a:lumMod val="75000"/>
                  </a:schemeClr>
                </a:solidFill>
              </a:rPr>
              <a:t>Основные направления бюджетной политики на 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</a:rPr>
              <a:t>2024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</a:rPr>
              <a:t>2026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</a:rPr>
              <a:t>годы</a:t>
            </a:r>
          </a:p>
          <a:p>
            <a:pPr algn="ctr"/>
            <a:endParaRPr lang="ru-RU" sz="19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осуществление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бюджетных расходов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</a:rPr>
              <a:t>с учетом возможностей доходной 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</a:rPr>
              <a:t>базы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п</a:t>
            </a: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ереход на новую систему управления государственными программами</a:t>
            </a:r>
            <a:endParaRPr lang="ru-RU" sz="1900" dirty="0">
              <a:solidFill>
                <a:schemeClr val="accent1">
                  <a:lumMod val="75000"/>
                </a:schemeClr>
              </a:solidFill>
            </a:endParaRP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недопущение </a:t>
            </a: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образования просроченной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кредиторской </a:t>
            </a: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задолженности</a:t>
            </a:r>
            <a:endParaRPr lang="ru-RU" sz="1900" dirty="0">
              <a:solidFill>
                <a:schemeClr val="accent1">
                  <a:lumMod val="75000"/>
                </a:schemeClr>
              </a:solidFill>
            </a:endParaRP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повышение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качества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</a:rPr>
              <a:t>финансового менеджмента главных 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</a:rPr>
              <a:t>администраторов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бюджетных </a:t>
            </a: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средств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повышение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</a:rPr>
              <a:t>прозрачности бюджета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и открытости бюджетных </a:t>
            </a: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данных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в том числе при размещении информации на едином портале бюджетной системы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3" t="-753" r="39521" b="-2"/>
          <a:stretch/>
        </p:blipFill>
        <p:spPr>
          <a:xfrm>
            <a:off x="13660" y="-84524"/>
            <a:ext cx="2854846" cy="694411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5BD08E-D182-4B41-B4CC-E7B247FB73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154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3578E"/>
      </a:accent1>
      <a:accent2>
        <a:srgbClr val="2D96D3"/>
      </a:accent2>
      <a:accent3>
        <a:srgbClr val="6689BB"/>
      </a:accent3>
      <a:accent4>
        <a:srgbClr val="149CBB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0DBB481C93DAF419A9D48EED46B42D6" ma:contentTypeVersion="3" ma:contentTypeDescription="Создание документа." ma:contentTypeScope="" ma:versionID="26fa1bc375c84854348a73d9b426f320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ff27642468eb898663ac97b9d62a43e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9" nillable="true" ma:displayName="$Resources:dlccore,DocumentRoutingRuleDescription_DisplayName;" ma:hidden="true" ma:internalName="RoutingRuleDescription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87D3C05-CB59-49F2-AA30-DA25ED2F67B1}"/>
</file>

<file path=customXml/itemProps2.xml><?xml version="1.0" encoding="utf-8"?>
<ds:datastoreItem xmlns:ds="http://schemas.openxmlformats.org/officeDocument/2006/customXml" ds:itemID="{3507C084-011E-41B4-9C95-FBAD7C7BB092}"/>
</file>

<file path=customXml/itemProps3.xml><?xml version="1.0" encoding="utf-8"?>
<ds:datastoreItem xmlns:ds="http://schemas.openxmlformats.org/officeDocument/2006/customXml" ds:itemID="{A7975BCC-E777-4A9F-B518-F38037103D37}"/>
</file>

<file path=docProps/app.xml><?xml version="1.0" encoding="utf-8"?>
<Properties xmlns="http://schemas.openxmlformats.org/officeDocument/2006/extended-properties" xmlns:vt="http://schemas.openxmlformats.org/officeDocument/2006/docPropsVTypes">
  <TotalTime>122420</TotalTime>
  <Words>2480</Words>
  <Application>Microsoft Office PowerPoint</Application>
  <PresentationFormat>Произвольный</PresentationFormat>
  <Paragraphs>1021</Paragraphs>
  <Slides>25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Asket Extended</vt:lpstr>
      <vt:lpstr>Bebas Neue Bold</vt:lpstr>
      <vt:lpstr>Calibri</vt:lpstr>
      <vt:lpstr>PT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Прийма Евгения Владимировна</dc:creator>
  <cp:lastModifiedBy>Егорова Ольга Владимировна</cp:lastModifiedBy>
  <cp:revision>1969</cp:revision>
  <cp:lastPrinted>2023-11-22T07:47:01Z</cp:lastPrinted>
  <dcterms:created xsi:type="dcterms:W3CDTF">2016-11-19T09:21:03Z</dcterms:created>
  <dcterms:modified xsi:type="dcterms:W3CDTF">2023-11-22T07:47:07Z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0x01010050DBB481C93DAF419A9D48EED46B42D6</vt:lpwstr>
  </property>
</Properties>
</file>